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1" r:id="rId4"/>
    <p:sldId id="262" r:id="rId5"/>
    <p:sldId id="260" r:id="rId6"/>
    <p:sldId id="266" r:id="rId7"/>
    <p:sldId id="270" r:id="rId8"/>
    <p:sldId id="272" r:id="rId9"/>
    <p:sldId id="273" r:id="rId10"/>
    <p:sldId id="280" r:id="rId11"/>
    <p:sldId id="257" r:id="rId12"/>
    <p:sldId id="265" r:id="rId13"/>
    <p:sldId id="269" r:id="rId14"/>
    <p:sldId id="276" r:id="rId15"/>
    <p:sldId id="278" r:id="rId16"/>
    <p:sldId id="274" r:id="rId17"/>
    <p:sldId id="279" r:id="rId18"/>
  </p:sldIdLst>
  <p:sldSz cx="9144000" cy="6858000" type="screen4x3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4" d="100"/>
          <a:sy n="54" d="100"/>
        </p:scale>
        <p:origin x="113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EC9E40-816D-4C43-8608-D8A14024DE35}" type="doc">
      <dgm:prSet loTypeId="urn:microsoft.com/office/officeart/2005/8/layout/bList2" loCatId="list" qsTypeId="urn:microsoft.com/office/officeart/2005/8/quickstyle/simple1" qsCatId="simple" csTypeId="urn:microsoft.com/office/officeart/2005/8/colors/accent1_2" csCatId="accent1" phldr="1"/>
      <dgm:spPr/>
    </dgm:pt>
    <dgm:pt modelId="{13872519-1D2D-402F-8671-5A79F68B3FE3}">
      <dgm:prSet phldrT="[Texto]" custT="1"/>
      <dgm:spPr/>
      <dgm:t>
        <a:bodyPr/>
        <a:lstStyle/>
        <a:p>
          <a:r>
            <a:rPr lang="pt-BR" sz="3600" b="1" dirty="0"/>
            <a:t>1</a:t>
          </a:r>
        </a:p>
      </dgm:t>
    </dgm:pt>
    <dgm:pt modelId="{C8E5A3EE-EE7E-4E51-B2EF-AE94C7E42EB4}" type="parTrans" cxnId="{61398439-66E0-4A70-97D6-FCC0A4CCB321}">
      <dgm:prSet/>
      <dgm:spPr/>
      <dgm:t>
        <a:bodyPr/>
        <a:lstStyle/>
        <a:p>
          <a:endParaRPr lang="pt-BR"/>
        </a:p>
      </dgm:t>
    </dgm:pt>
    <dgm:pt modelId="{89C0DF68-4F00-4E69-B305-35BDF35417D7}" type="sibTrans" cxnId="{61398439-66E0-4A70-97D6-FCC0A4CCB321}">
      <dgm:prSet/>
      <dgm:spPr/>
      <dgm:t>
        <a:bodyPr/>
        <a:lstStyle/>
        <a:p>
          <a:endParaRPr lang="pt-BR"/>
        </a:p>
      </dgm:t>
    </dgm:pt>
    <dgm:pt modelId="{3FFF4D48-1AF9-40C1-B13C-D9B8A8671C8E}">
      <dgm:prSet phldrT="[Texto]" custT="1"/>
      <dgm:spPr/>
      <dgm:t>
        <a:bodyPr/>
        <a:lstStyle/>
        <a:p>
          <a:r>
            <a:rPr lang="pt-BR" sz="3600" b="1" dirty="0"/>
            <a:t>2</a:t>
          </a:r>
        </a:p>
      </dgm:t>
    </dgm:pt>
    <dgm:pt modelId="{ABFC940C-46D3-425D-A30E-BF0A7A24E22B}" type="parTrans" cxnId="{A4B9DA44-2EE8-4F6F-BC56-2D25A30495BC}">
      <dgm:prSet/>
      <dgm:spPr/>
      <dgm:t>
        <a:bodyPr/>
        <a:lstStyle/>
        <a:p>
          <a:endParaRPr lang="pt-BR"/>
        </a:p>
      </dgm:t>
    </dgm:pt>
    <dgm:pt modelId="{C3DA4307-8D58-4388-9BD8-181DFE9AB23D}" type="sibTrans" cxnId="{A4B9DA44-2EE8-4F6F-BC56-2D25A30495BC}">
      <dgm:prSet/>
      <dgm:spPr/>
      <dgm:t>
        <a:bodyPr/>
        <a:lstStyle/>
        <a:p>
          <a:endParaRPr lang="pt-BR"/>
        </a:p>
      </dgm:t>
    </dgm:pt>
    <dgm:pt modelId="{B0978E31-9755-433B-A7F8-459B67BACB54}">
      <dgm:prSet phldrT="[Texto]" custT="1"/>
      <dgm:spPr/>
      <dgm:t>
        <a:bodyPr/>
        <a:lstStyle/>
        <a:p>
          <a:r>
            <a:rPr lang="pt-BR" sz="3600" b="1" dirty="0"/>
            <a:t>6</a:t>
          </a:r>
        </a:p>
      </dgm:t>
    </dgm:pt>
    <dgm:pt modelId="{05CA7EA0-BD9F-49F8-8380-13FD468DCF24}" type="parTrans" cxnId="{B5E73D12-5BF5-4017-909F-CD195BC1FCD9}">
      <dgm:prSet/>
      <dgm:spPr/>
      <dgm:t>
        <a:bodyPr/>
        <a:lstStyle/>
        <a:p>
          <a:endParaRPr lang="pt-BR"/>
        </a:p>
      </dgm:t>
    </dgm:pt>
    <dgm:pt modelId="{3042D0BD-FF44-439B-8FB2-79A350160286}" type="sibTrans" cxnId="{B5E73D12-5BF5-4017-909F-CD195BC1FCD9}">
      <dgm:prSet/>
      <dgm:spPr/>
      <dgm:t>
        <a:bodyPr/>
        <a:lstStyle/>
        <a:p>
          <a:endParaRPr lang="pt-BR"/>
        </a:p>
      </dgm:t>
    </dgm:pt>
    <dgm:pt modelId="{170E0136-43E2-496E-9994-56659AAAB841}">
      <dgm:prSet phldrT="[Texto]" custT="1"/>
      <dgm:spPr/>
      <dgm:t>
        <a:bodyPr/>
        <a:lstStyle/>
        <a:p>
          <a:r>
            <a:rPr lang="pt-BR" sz="3600" b="1" dirty="0"/>
            <a:t>3</a:t>
          </a:r>
        </a:p>
      </dgm:t>
    </dgm:pt>
    <dgm:pt modelId="{B084ED72-3409-4F6A-AE21-B44C0539BC92}" type="parTrans" cxnId="{3895B221-DF57-4410-AE5B-00794B00FF3A}">
      <dgm:prSet/>
      <dgm:spPr/>
      <dgm:t>
        <a:bodyPr/>
        <a:lstStyle/>
        <a:p>
          <a:endParaRPr lang="pt-BR"/>
        </a:p>
      </dgm:t>
    </dgm:pt>
    <dgm:pt modelId="{E46C6A4C-A56E-443B-98F1-99A89FF30914}" type="sibTrans" cxnId="{3895B221-DF57-4410-AE5B-00794B00FF3A}">
      <dgm:prSet/>
      <dgm:spPr/>
      <dgm:t>
        <a:bodyPr/>
        <a:lstStyle/>
        <a:p>
          <a:endParaRPr lang="pt-BR"/>
        </a:p>
      </dgm:t>
    </dgm:pt>
    <dgm:pt modelId="{1186AC72-2E3A-44EE-A076-F2961DAE16EE}">
      <dgm:prSet phldrT="[Texto]" custT="1"/>
      <dgm:spPr/>
      <dgm:t>
        <a:bodyPr/>
        <a:lstStyle/>
        <a:p>
          <a:r>
            <a:rPr lang="pt-BR" sz="3600" b="1" dirty="0"/>
            <a:t>4</a:t>
          </a:r>
        </a:p>
      </dgm:t>
    </dgm:pt>
    <dgm:pt modelId="{877F330B-E679-47C8-8F8A-A7FFA38BE26A}" type="parTrans" cxnId="{3CB7A35C-ECD5-471F-976D-F4CFDBB66F44}">
      <dgm:prSet/>
      <dgm:spPr/>
      <dgm:t>
        <a:bodyPr/>
        <a:lstStyle/>
        <a:p>
          <a:endParaRPr lang="pt-BR"/>
        </a:p>
      </dgm:t>
    </dgm:pt>
    <dgm:pt modelId="{D7E6C7E6-6B48-4467-991C-9043FB3BD6C1}" type="sibTrans" cxnId="{3CB7A35C-ECD5-471F-976D-F4CFDBB66F44}">
      <dgm:prSet/>
      <dgm:spPr/>
      <dgm:t>
        <a:bodyPr/>
        <a:lstStyle/>
        <a:p>
          <a:endParaRPr lang="pt-BR"/>
        </a:p>
      </dgm:t>
    </dgm:pt>
    <dgm:pt modelId="{F3A5242B-5FCD-4405-A49A-8B0084C0F261}">
      <dgm:prSet phldrT="[Texto]" custT="1"/>
      <dgm:spPr/>
      <dgm:t>
        <a:bodyPr/>
        <a:lstStyle/>
        <a:p>
          <a:r>
            <a:rPr lang="pt-BR" sz="3600" b="1" dirty="0"/>
            <a:t>5</a:t>
          </a:r>
        </a:p>
      </dgm:t>
    </dgm:pt>
    <dgm:pt modelId="{67553231-00D0-410A-A85E-44121EA42EC1}" type="parTrans" cxnId="{CC06A26B-E914-4876-9912-D1FD3862CE33}">
      <dgm:prSet/>
      <dgm:spPr/>
      <dgm:t>
        <a:bodyPr/>
        <a:lstStyle/>
        <a:p>
          <a:endParaRPr lang="pt-BR"/>
        </a:p>
      </dgm:t>
    </dgm:pt>
    <dgm:pt modelId="{4A35FD2B-7585-4028-B47C-C8B415DBFAEB}" type="sibTrans" cxnId="{CC06A26B-E914-4876-9912-D1FD3862CE33}">
      <dgm:prSet/>
      <dgm:spPr/>
      <dgm:t>
        <a:bodyPr/>
        <a:lstStyle/>
        <a:p>
          <a:endParaRPr lang="pt-BR"/>
        </a:p>
      </dgm:t>
    </dgm:pt>
    <dgm:pt modelId="{D10C925D-6B57-46C5-AA9C-890E2AC575D1}">
      <dgm:prSet phldrT="[Texto]"/>
      <dgm:spPr/>
      <dgm:t>
        <a:bodyPr/>
        <a:lstStyle/>
        <a:p>
          <a:r>
            <a:rPr lang="pt-BR" dirty="0"/>
            <a:t>Um controle  é criado para tornar o processo seguro, e não, lento.</a:t>
          </a:r>
        </a:p>
      </dgm:t>
    </dgm:pt>
    <dgm:pt modelId="{F59732EB-4ABB-4B22-ABD5-0F09EC5405D1}" type="parTrans" cxnId="{B0F456BC-EED2-4254-AA6E-85BEC8236749}">
      <dgm:prSet/>
      <dgm:spPr/>
      <dgm:t>
        <a:bodyPr/>
        <a:lstStyle/>
        <a:p>
          <a:endParaRPr lang="pt-BR"/>
        </a:p>
      </dgm:t>
    </dgm:pt>
    <dgm:pt modelId="{5762C91B-36D5-45A9-9815-DB8C04DF824E}" type="sibTrans" cxnId="{B0F456BC-EED2-4254-AA6E-85BEC8236749}">
      <dgm:prSet/>
      <dgm:spPr/>
      <dgm:t>
        <a:bodyPr/>
        <a:lstStyle/>
        <a:p>
          <a:endParaRPr lang="pt-BR"/>
        </a:p>
      </dgm:t>
    </dgm:pt>
    <dgm:pt modelId="{2BCE501D-7513-4887-9ABB-EF36CFE50A4F}">
      <dgm:prSet/>
      <dgm:spPr/>
      <dgm:t>
        <a:bodyPr/>
        <a:lstStyle/>
        <a:p>
          <a:r>
            <a:rPr lang="pt-BR" dirty="0"/>
            <a:t>A confiança não é um controle.</a:t>
          </a:r>
        </a:p>
      </dgm:t>
    </dgm:pt>
    <dgm:pt modelId="{A7D0E424-CC85-4FB2-AAD6-4FCA9EEDD3C1}" type="parTrans" cxnId="{E9D43FB0-6111-4955-8669-C9E94D4DBFCC}">
      <dgm:prSet/>
      <dgm:spPr/>
      <dgm:t>
        <a:bodyPr/>
        <a:lstStyle/>
        <a:p>
          <a:endParaRPr lang="pt-BR"/>
        </a:p>
      </dgm:t>
    </dgm:pt>
    <dgm:pt modelId="{A248FEF7-0306-4FBD-A009-94A173C60C6E}" type="sibTrans" cxnId="{E9D43FB0-6111-4955-8669-C9E94D4DBFCC}">
      <dgm:prSet/>
      <dgm:spPr/>
      <dgm:t>
        <a:bodyPr/>
        <a:lstStyle/>
        <a:p>
          <a:endParaRPr lang="pt-BR"/>
        </a:p>
      </dgm:t>
    </dgm:pt>
    <dgm:pt modelId="{BB1B233F-6C40-4533-BCAC-A7345B26F2DC}">
      <dgm:prSet/>
      <dgm:spPr/>
      <dgm:t>
        <a:bodyPr/>
        <a:lstStyle/>
        <a:p>
          <a:r>
            <a:rPr lang="pt-BR" dirty="0"/>
            <a:t>Um bom controle não garante êxito, mas um mau controle leva ao fracasso.</a:t>
          </a:r>
        </a:p>
      </dgm:t>
    </dgm:pt>
    <dgm:pt modelId="{CD415ED8-67A7-43AA-8744-CC4CF5E861DF}" type="parTrans" cxnId="{7CE2E32F-653C-49B4-AE81-70351E244BEC}">
      <dgm:prSet/>
      <dgm:spPr/>
      <dgm:t>
        <a:bodyPr/>
        <a:lstStyle/>
        <a:p>
          <a:endParaRPr lang="pt-BR"/>
        </a:p>
      </dgm:t>
    </dgm:pt>
    <dgm:pt modelId="{C1688D5A-9FB4-497E-8C55-6FEDDD823E03}" type="sibTrans" cxnId="{7CE2E32F-653C-49B4-AE81-70351E244BEC}">
      <dgm:prSet/>
      <dgm:spPr/>
      <dgm:t>
        <a:bodyPr/>
        <a:lstStyle/>
        <a:p>
          <a:endParaRPr lang="pt-BR"/>
        </a:p>
      </dgm:t>
    </dgm:pt>
    <dgm:pt modelId="{2BAEEB34-0290-4FF8-A4FF-345F4D933A43}">
      <dgm:prSet/>
      <dgm:spPr/>
      <dgm:t>
        <a:bodyPr/>
        <a:lstStyle/>
        <a:p>
          <a:r>
            <a:rPr lang="pt-BR" dirty="0"/>
            <a:t>É preciso balancear gestão e controle.</a:t>
          </a:r>
        </a:p>
      </dgm:t>
    </dgm:pt>
    <dgm:pt modelId="{D9461B04-F111-4875-8572-18F94DC1E1A7}" type="parTrans" cxnId="{B2AFBEA5-AD41-43D5-8F67-1C3E3C630114}">
      <dgm:prSet/>
      <dgm:spPr/>
      <dgm:t>
        <a:bodyPr/>
        <a:lstStyle/>
        <a:p>
          <a:endParaRPr lang="pt-BR"/>
        </a:p>
      </dgm:t>
    </dgm:pt>
    <dgm:pt modelId="{21AD946D-78BC-4850-A47A-B52C67CE97D7}" type="sibTrans" cxnId="{B2AFBEA5-AD41-43D5-8F67-1C3E3C630114}">
      <dgm:prSet/>
      <dgm:spPr/>
      <dgm:t>
        <a:bodyPr/>
        <a:lstStyle/>
        <a:p>
          <a:endParaRPr lang="pt-BR"/>
        </a:p>
      </dgm:t>
    </dgm:pt>
    <dgm:pt modelId="{D083439A-E392-4B2B-8AD5-6F48B606BE44}">
      <dgm:prSet/>
      <dgm:spPr/>
      <dgm:t>
        <a:bodyPr/>
        <a:lstStyle/>
        <a:p>
          <a:r>
            <a:rPr lang="pt-BR" dirty="0"/>
            <a:t>O controle interno é responsabilidade de todos.</a:t>
          </a:r>
        </a:p>
      </dgm:t>
    </dgm:pt>
    <dgm:pt modelId="{B31BD32C-08B1-4744-AD85-AAC5B85D9279}" type="parTrans" cxnId="{E9BC12A1-FE67-4DFF-8CB1-C6D5B282B966}">
      <dgm:prSet/>
      <dgm:spPr/>
      <dgm:t>
        <a:bodyPr/>
        <a:lstStyle/>
        <a:p>
          <a:endParaRPr lang="pt-BR"/>
        </a:p>
      </dgm:t>
    </dgm:pt>
    <dgm:pt modelId="{FE2058CF-75BC-402C-BE7C-E92CC54A5975}" type="sibTrans" cxnId="{E9BC12A1-FE67-4DFF-8CB1-C6D5B282B966}">
      <dgm:prSet/>
      <dgm:spPr/>
      <dgm:t>
        <a:bodyPr/>
        <a:lstStyle/>
        <a:p>
          <a:endParaRPr lang="pt-BR"/>
        </a:p>
      </dgm:t>
    </dgm:pt>
    <dgm:pt modelId="{B82FFDDD-FD54-48C5-853A-BF11891822C0}">
      <dgm:prSet/>
      <dgm:spPr/>
      <dgm:t>
        <a:bodyPr/>
        <a:lstStyle/>
        <a:p>
          <a:r>
            <a:rPr lang="pt-BR" dirty="0"/>
            <a:t>Se o controle não estiver documentado ele não existe.</a:t>
          </a:r>
        </a:p>
      </dgm:t>
    </dgm:pt>
    <dgm:pt modelId="{D524793A-EC7B-424B-8FF4-CE56A5E693BE}" type="parTrans" cxnId="{A205D476-881B-4C8D-A706-BEDA9C08B78A}">
      <dgm:prSet/>
      <dgm:spPr/>
      <dgm:t>
        <a:bodyPr/>
        <a:lstStyle/>
        <a:p>
          <a:endParaRPr lang="pt-BR"/>
        </a:p>
      </dgm:t>
    </dgm:pt>
    <dgm:pt modelId="{2DBC45CA-B494-47BA-8A67-E8D5CEFB61E1}" type="sibTrans" cxnId="{A205D476-881B-4C8D-A706-BEDA9C08B78A}">
      <dgm:prSet/>
      <dgm:spPr/>
      <dgm:t>
        <a:bodyPr/>
        <a:lstStyle/>
        <a:p>
          <a:endParaRPr lang="pt-BR"/>
        </a:p>
      </dgm:t>
    </dgm:pt>
    <dgm:pt modelId="{720AE88B-6C9A-4099-BAFD-19CB2AE41EBA}" type="pres">
      <dgm:prSet presAssocID="{23EC9E40-816D-4C43-8608-D8A14024DE35}" presName="diagram" presStyleCnt="0">
        <dgm:presLayoutVars>
          <dgm:dir/>
          <dgm:animLvl val="lvl"/>
          <dgm:resizeHandles val="exact"/>
        </dgm:presLayoutVars>
      </dgm:prSet>
      <dgm:spPr/>
    </dgm:pt>
    <dgm:pt modelId="{6BB83EE1-7A2A-4A39-886C-0625151D9232}" type="pres">
      <dgm:prSet presAssocID="{13872519-1D2D-402F-8671-5A79F68B3FE3}" presName="compNode" presStyleCnt="0"/>
      <dgm:spPr/>
    </dgm:pt>
    <dgm:pt modelId="{46F462DD-8088-4D44-9BE1-C75C4EA0CA14}" type="pres">
      <dgm:prSet presAssocID="{13872519-1D2D-402F-8671-5A79F68B3FE3}" presName="childRect" presStyleLbl="bgAcc1" presStyleIdx="0" presStyleCnt="6">
        <dgm:presLayoutVars>
          <dgm:bulletEnabled val="1"/>
        </dgm:presLayoutVars>
      </dgm:prSet>
      <dgm:spPr/>
    </dgm:pt>
    <dgm:pt modelId="{9A4D299D-F067-46E0-B519-49274890FE38}" type="pres">
      <dgm:prSet presAssocID="{13872519-1D2D-402F-8671-5A79F68B3FE3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44459AEE-B8ED-4645-8DC8-8BB499ACFD19}" type="pres">
      <dgm:prSet presAssocID="{13872519-1D2D-402F-8671-5A79F68B3FE3}" presName="parentRect" presStyleLbl="alignNode1" presStyleIdx="0" presStyleCnt="6"/>
      <dgm:spPr/>
    </dgm:pt>
    <dgm:pt modelId="{AEC85449-3A43-44EA-B0F5-AABB76503196}" type="pres">
      <dgm:prSet presAssocID="{13872519-1D2D-402F-8671-5A79F68B3FE3}" presName="adorn" presStyleLbl="fgAccFollowNode1" presStyleIdx="0" presStyleCnt="6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8C3DF988-F602-46C2-9D05-EBD59C2F5887}" type="pres">
      <dgm:prSet presAssocID="{89C0DF68-4F00-4E69-B305-35BDF35417D7}" presName="sibTrans" presStyleLbl="sibTrans2D1" presStyleIdx="0" presStyleCnt="0"/>
      <dgm:spPr/>
    </dgm:pt>
    <dgm:pt modelId="{EF677EFB-6B99-4D72-BE09-5B7B7EB42062}" type="pres">
      <dgm:prSet presAssocID="{3FFF4D48-1AF9-40C1-B13C-D9B8A8671C8E}" presName="compNode" presStyleCnt="0"/>
      <dgm:spPr/>
    </dgm:pt>
    <dgm:pt modelId="{BE123B3E-0C4C-488B-8496-FDFAEFD17839}" type="pres">
      <dgm:prSet presAssocID="{3FFF4D48-1AF9-40C1-B13C-D9B8A8671C8E}" presName="childRect" presStyleLbl="bgAcc1" presStyleIdx="1" presStyleCnt="6">
        <dgm:presLayoutVars>
          <dgm:bulletEnabled val="1"/>
        </dgm:presLayoutVars>
      </dgm:prSet>
      <dgm:spPr/>
    </dgm:pt>
    <dgm:pt modelId="{96D28EEC-D1DF-4E75-8F30-1EA5BA582C29}" type="pres">
      <dgm:prSet presAssocID="{3FFF4D48-1AF9-40C1-B13C-D9B8A8671C8E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A627F664-CC33-4BCA-9BFB-F017887E73EE}" type="pres">
      <dgm:prSet presAssocID="{3FFF4D48-1AF9-40C1-B13C-D9B8A8671C8E}" presName="parentRect" presStyleLbl="alignNode1" presStyleIdx="1" presStyleCnt="6"/>
      <dgm:spPr/>
    </dgm:pt>
    <dgm:pt modelId="{4B978C5A-8732-43A6-A38A-0BBD4319B829}" type="pres">
      <dgm:prSet presAssocID="{3FFF4D48-1AF9-40C1-B13C-D9B8A8671C8E}" presName="adorn" presStyleLbl="fgAccFollowNode1" presStyleIdx="1" presStyleCnt="6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2DA68438-7D6E-4A81-9D10-9A95A081E2F7}" type="pres">
      <dgm:prSet presAssocID="{C3DA4307-8D58-4388-9BD8-181DFE9AB23D}" presName="sibTrans" presStyleLbl="sibTrans2D1" presStyleIdx="0" presStyleCnt="0"/>
      <dgm:spPr/>
    </dgm:pt>
    <dgm:pt modelId="{F6E95B97-62FE-43C7-B395-968550A20623}" type="pres">
      <dgm:prSet presAssocID="{170E0136-43E2-496E-9994-56659AAAB841}" presName="compNode" presStyleCnt="0"/>
      <dgm:spPr/>
    </dgm:pt>
    <dgm:pt modelId="{D485D511-A64E-4E6F-B527-C17FAB7DD7AA}" type="pres">
      <dgm:prSet presAssocID="{170E0136-43E2-496E-9994-56659AAAB841}" presName="childRect" presStyleLbl="bgAcc1" presStyleIdx="2" presStyleCnt="6">
        <dgm:presLayoutVars>
          <dgm:bulletEnabled val="1"/>
        </dgm:presLayoutVars>
      </dgm:prSet>
      <dgm:spPr/>
    </dgm:pt>
    <dgm:pt modelId="{31C3C614-3A88-4B49-A907-0C63DFC47DE2}" type="pres">
      <dgm:prSet presAssocID="{170E0136-43E2-496E-9994-56659AAAB841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B4318ED3-8539-4DDA-A54E-CB4E70BB6982}" type="pres">
      <dgm:prSet presAssocID="{170E0136-43E2-496E-9994-56659AAAB841}" presName="parentRect" presStyleLbl="alignNode1" presStyleIdx="2" presStyleCnt="6"/>
      <dgm:spPr/>
    </dgm:pt>
    <dgm:pt modelId="{4986FD19-F207-4EC2-8D6C-CA1B1A70E02F}" type="pres">
      <dgm:prSet presAssocID="{170E0136-43E2-496E-9994-56659AAAB841}" presName="adorn" presStyleLbl="fgAccFollowNode1" presStyleIdx="2" presStyleCnt="6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B615EBBF-D771-4BBF-9DA1-01422AF7C2CE}" type="pres">
      <dgm:prSet presAssocID="{E46C6A4C-A56E-443B-98F1-99A89FF30914}" presName="sibTrans" presStyleLbl="sibTrans2D1" presStyleIdx="0" presStyleCnt="0"/>
      <dgm:spPr/>
    </dgm:pt>
    <dgm:pt modelId="{FA31DBF3-9588-4697-A86F-D465091D870D}" type="pres">
      <dgm:prSet presAssocID="{1186AC72-2E3A-44EE-A076-F2961DAE16EE}" presName="compNode" presStyleCnt="0"/>
      <dgm:spPr/>
    </dgm:pt>
    <dgm:pt modelId="{F0018CFC-E4BC-40C6-A08A-9461781160AC}" type="pres">
      <dgm:prSet presAssocID="{1186AC72-2E3A-44EE-A076-F2961DAE16EE}" presName="childRect" presStyleLbl="bgAcc1" presStyleIdx="3" presStyleCnt="6">
        <dgm:presLayoutVars>
          <dgm:bulletEnabled val="1"/>
        </dgm:presLayoutVars>
      </dgm:prSet>
      <dgm:spPr/>
    </dgm:pt>
    <dgm:pt modelId="{9B66D125-E3F8-4FE6-93DE-0EAC390A954A}" type="pres">
      <dgm:prSet presAssocID="{1186AC72-2E3A-44EE-A076-F2961DAE16EE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E734101B-A7BB-411B-A13F-11FF13B4B62D}" type="pres">
      <dgm:prSet presAssocID="{1186AC72-2E3A-44EE-A076-F2961DAE16EE}" presName="parentRect" presStyleLbl="alignNode1" presStyleIdx="3" presStyleCnt="6"/>
      <dgm:spPr/>
    </dgm:pt>
    <dgm:pt modelId="{ADB9D380-736B-4727-98A6-1B122DF79D9A}" type="pres">
      <dgm:prSet presAssocID="{1186AC72-2E3A-44EE-A076-F2961DAE16EE}" presName="adorn" presStyleLbl="fgAccFollowNode1" presStyleIdx="3" presStyleCnt="6"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9F9E753B-64BC-4A85-9A96-77DCD98DC519}" type="pres">
      <dgm:prSet presAssocID="{D7E6C7E6-6B48-4467-991C-9043FB3BD6C1}" presName="sibTrans" presStyleLbl="sibTrans2D1" presStyleIdx="0" presStyleCnt="0"/>
      <dgm:spPr/>
    </dgm:pt>
    <dgm:pt modelId="{03840B5B-AD9F-49D5-94AC-4346CDFBCE9C}" type="pres">
      <dgm:prSet presAssocID="{F3A5242B-5FCD-4405-A49A-8B0084C0F261}" presName="compNode" presStyleCnt="0"/>
      <dgm:spPr/>
    </dgm:pt>
    <dgm:pt modelId="{8A13FB27-892A-442B-B234-DB84AF286560}" type="pres">
      <dgm:prSet presAssocID="{F3A5242B-5FCD-4405-A49A-8B0084C0F261}" presName="childRect" presStyleLbl="bgAcc1" presStyleIdx="4" presStyleCnt="6">
        <dgm:presLayoutVars>
          <dgm:bulletEnabled val="1"/>
        </dgm:presLayoutVars>
      </dgm:prSet>
      <dgm:spPr/>
    </dgm:pt>
    <dgm:pt modelId="{0CAA1AB4-08AC-4E53-9ECF-8972F95D0523}" type="pres">
      <dgm:prSet presAssocID="{F3A5242B-5FCD-4405-A49A-8B0084C0F261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4AF45785-1E4F-48E2-A76C-B489078A84D8}" type="pres">
      <dgm:prSet presAssocID="{F3A5242B-5FCD-4405-A49A-8B0084C0F261}" presName="parentRect" presStyleLbl="alignNode1" presStyleIdx="4" presStyleCnt="6"/>
      <dgm:spPr/>
    </dgm:pt>
    <dgm:pt modelId="{1154B531-4F20-4ABA-8CC1-71BD4B804C01}" type="pres">
      <dgm:prSet presAssocID="{F3A5242B-5FCD-4405-A49A-8B0084C0F261}" presName="adorn" presStyleLbl="fgAccFollowNode1" presStyleIdx="4" presStyleCnt="6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A982E9A6-3B08-45C4-9EA5-3FCB9B7C72AA}" type="pres">
      <dgm:prSet presAssocID="{4A35FD2B-7585-4028-B47C-C8B415DBFAEB}" presName="sibTrans" presStyleLbl="sibTrans2D1" presStyleIdx="0" presStyleCnt="0"/>
      <dgm:spPr/>
    </dgm:pt>
    <dgm:pt modelId="{9B897B7D-D270-413B-9821-9BB4986BF27A}" type="pres">
      <dgm:prSet presAssocID="{B0978E31-9755-433B-A7F8-459B67BACB54}" presName="compNode" presStyleCnt="0"/>
      <dgm:spPr/>
    </dgm:pt>
    <dgm:pt modelId="{204D405A-8E55-442C-A03F-CDDE8C602ED3}" type="pres">
      <dgm:prSet presAssocID="{B0978E31-9755-433B-A7F8-459B67BACB54}" presName="childRect" presStyleLbl="bgAcc1" presStyleIdx="5" presStyleCnt="6">
        <dgm:presLayoutVars>
          <dgm:bulletEnabled val="1"/>
        </dgm:presLayoutVars>
      </dgm:prSet>
      <dgm:spPr/>
    </dgm:pt>
    <dgm:pt modelId="{2C2489CE-FBE5-45B9-9FAD-F78469BA7EBD}" type="pres">
      <dgm:prSet presAssocID="{B0978E31-9755-433B-A7F8-459B67BACB54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E972CA5E-251E-4BCE-B568-CB4CCBFBDA36}" type="pres">
      <dgm:prSet presAssocID="{B0978E31-9755-433B-A7F8-459B67BACB54}" presName="parentRect" presStyleLbl="alignNode1" presStyleIdx="5" presStyleCnt="6"/>
      <dgm:spPr/>
    </dgm:pt>
    <dgm:pt modelId="{01870E82-C112-46E4-94C9-7FD0F6212885}" type="pres">
      <dgm:prSet presAssocID="{B0978E31-9755-433B-A7F8-459B67BACB54}" presName="adorn" presStyleLbl="fgAccFollowNode1" presStyleIdx="5" presStyleCnt="6"/>
      <dgm:spPr>
        <a:blipFill>
          <a:blip xmlns:r="http://schemas.openxmlformats.org/officeDocument/2006/relationships"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</dgm:ptLst>
  <dgm:cxnLst>
    <dgm:cxn modelId="{FB011002-4B21-40D9-9EC0-B0495CEAE892}" type="presOf" srcId="{D083439A-E392-4B2B-8AD5-6F48B606BE44}" destId="{8A13FB27-892A-442B-B234-DB84AF286560}" srcOrd="0" destOrd="0" presId="urn:microsoft.com/office/officeart/2005/8/layout/bList2"/>
    <dgm:cxn modelId="{B5E73D12-5BF5-4017-909F-CD195BC1FCD9}" srcId="{23EC9E40-816D-4C43-8608-D8A14024DE35}" destId="{B0978E31-9755-433B-A7F8-459B67BACB54}" srcOrd="5" destOrd="0" parTransId="{05CA7EA0-BD9F-49F8-8380-13FD468DCF24}" sibTransId="{3042D0BD-FF44-439B-8FB2-79A350160286}"/>
    <dgm:cxn modelId="{C1424315-356E-4EED-8331-72BFB8179439}" type="presOf" srcId="{2BAEEB34-0290-4FF8-A4FF-345F4D933A43}" destId="{F0018CFC-E4BC-40C6-A08A-9461781160AC}" srcOrd="0" destOrd="0" presId="urn:microsoft.com/office/officeart/2005/8/layout/bList2"/>
    <dgm:cxn modelId="{3895B221-DF57-4410-AE5B-00794B00FF3A}" srcId="{23EC9E40-816D-4C43-8608-D8A14024DE35}" destId="{170E0136-43E2-496E-9994-56659AAAB841}" srcOrd="2" destOrd="0" parTransId="{B084ED72-3409-4F6A-AE21-B44C0539BC92}" sibTransId="{E46C6A4C-A56E-443B-98F1-99A89FF30914}"/>
    <dgm:cxn modelId="{1F9CF828-014E-42D1-9B0A-25572F2594D9}" type="presOf" srcId="{BB1B233F-6C40-4533-BCAC-A7345B26F2DC}" destId="{D485D511-A64E-4E6F-B527-C17FAB7DD7AA}" srcOrd="0" destOrd="0" presId="urn:microsoft.com/office/officeart/2005/8/layout/bList2"/>
    <dgm:cxn modelId="{AA749C2F-1D55-467C-A6E9-E932FD832D3C}" type="presOf" srcId="{C3DA4307-8D58-4388-9BD8-181DFE9AB23D}" destId="{2DA68438-7D6E-4A81-9D10-9A95A081E2F7}" srcOrd="0" destOrd="0" presId="urn:microsoft.com/office/officeart/2005/8/layout/bList2"/>
    <dgm:cxn modelId="{7CE2E32F-653C-49B4-AE81-70351E244BEC}" srcId="{170E0136-43E2-496E-9994-56659AAAB841}" destId="{BB1B233F-6C40-4533-BCAC-A7345B26F2DC}" srcOrd="0" destOrd="0" parTransId="{CD415ED8-67A7-43AA-8744-CC4CF5E861DF}" sibTransId="{C1688D5A-9FB4-497E-8C55-6FEDDD823E03}"/>
    <dgm:cxn modelId="{61398439-66E0-4A70-97D6-FCC0A4CCB321}" srcId="{23EC9E40-816D-4C43-8608-D8A14024DE35}" destId="{13872519-1D2D-402F-8671-5A79F68B3FE3}" srcOrd="0" destOrd="0" parTransId="{C8E5A3EE-EE7E-4E51-B2EF-AE94C7E42EB4}" sibTransId="{89C0DF68-4F00-4E69-B305-35BDF35417D7}"/>
    <dgm:cxn modelId="{3CB7A35C-ECD5-471F-976D-F4CFDBB66F44}" srcId="{23EC9E40-816D-4C43-8608-D8A14024DE35}" destId="{1186AC72-2E3A-44EE-A076-F2961DAE16EE}" srcOrd="3" destOrd="0" parTransId="{877F330B-E679-47C8-8F8A-A7FFA38BE26A}" sibTransId="{D7E6C7E6-6B48-4467-991C-9043FB3BD6C1}"/>
    <dgm:cxn modelId="{A4B9DA44-2EE8-4F6F-BC56-2D25A30495BC}" srcId="{23EC9E40-816D-4C43-8608-D8A14024DE35}" destId="{3FFF4D48-1AF9-40C1-B13C-D9B8A8671C8E}" srcOrd="1" destOrd="0" parTransId="{ABFC940C-46D3-425D-A30E-BF0A7A24E22B}" sibTransId="{C3DA4307-8D58-4388-9BD8-181DFE9AB23D}"/>
    <dgm:cxn modelId="{CC06A26B-E914-4876-9912-D1FD3862CE33}" srcId="{23EC9E40-816D-4C43-8608-D8A14024DE35}" destId="{F3A5242B-5FCD-4405-A49A-8B0084C0F261}" srcOrd="4" destOrd="0" parTransId="{67553231-00D0-410A-A85E-44121EA42EC1}" sibTransId="{4A35FD2B-7585-4028-B47C-C8B415DBFAEB}"/>
    <dgm:cxn modelId="{006C494F-3229-49CF-AD10-50219F714272}" type="presOf" srcId="{D10C925D-6B57-46C5-AA9C-890E2AC575D1}" destId="{46F462DD-8088-4D44-9BE1-C75C4EA0CA14}" srcOrd="0" destOrd="0" presId="urn:microsoft.com/office/officeart/2005/8/layout/bList2"/>
    <dgm:cxn modelId="{C4452371-C651-4D8A-A39B-EBE70D12A00F}" type="presOf" srcId="{F3A5242B-5FCD-4405-A49A-8B0084C0F261}" destId="{4AF45785-1E4F-48E2-A76C-B489078A84D8}" srcOrd="1" destOrd="0" presId="urn:microsoft.com/office/officeart/2005/8/layout/bList2"/>
    <dgm:cxn modelId="{56606153-0EE0-4DBE-8102-36F7DA6B41D3}" type="presOf" srcId="{B0978E31-9755-433B-A7F8-459B67BACB54}" destId="{E972CA5E-251E-4BCE-B568-CB4CCBFBDA36}" srcOrd="1" destOrd="0" presId="urn:microsoft.com/office/officeart/2005/8/layout/bList2"/>
    <dgm:cxn modelId="{A205D476-881B-4C8D-A706-BEDA9C08B78A}" srcId="{B0978E31-9755-433B-A7F8-459B67BACB54}" destId="{B82FFDDD-FD54-48C5-853A-BF11891822C0}" srcOrd="0" destOrd="0" parTransId="{D524793A-EC7B-424B-8FF4-CE56A5E693BE}" sibTransId="{2DBC45CA-B494-47BA-8A67-E8D5CEFB61E1}"/>
    <dgm:cxn modelId="{14BD9159-5556-48D4-8CB7-6828A88A3967}" type="presOf" srcId="{4A35FD2B-7585-4028-B47C-C8B415DBFAEB}" destId="{A982E9A6-3B08-45C4-9EA5-3FCB9B7C72AA}" srcOrd="0" destOrd="0" presId="urn:microsoft.com/office/officeart/2005/8/layout/bList2"/>
    <dgm:cxn modelId="{6D2C7D7E-AE63-44F2-98AC-98D7F339EFF6}" type="presOf" srcId="{B82FFDDD-FD54-48C5-853A-BF11891822C0}" destId="{204D405A-8E55-442C-A03F-CDDE8C602ED3}" srcOrd="0" destOrd="0" presId="urn:microsoft.com/office/officeart/2005/8/layout/bList2"/>
    <dgm:cxn modelId="{2D446683-DFEA-4248-8809-7FE65C94CB00}" type="presOf" srcId="{170E0136-43E2-496E-9994-56659AAAB841}" destId="{31C3C614-3A88-4B49-A907-0C63DFC47DE2}" srcOrd="0" destOrd="0" presId="urn:microsoft.com/office/officeart/2005/8/layout/bList2"/>
    <dgm:cxn modelId="{36467186-A1DA-4551-AB81-9149110F6E18}" type="presOf" srcId="{13872519-1D2D-402F-8671-5A79F68B3FE3}" destId="{9A4D299D-F067-46E0-B519-49274890FE38}" srcOrd="0" destOrd="0" presId="urn:microsoft.com/office/officeart/2005/8/layout/bList2"/>
    <dgm:cxn modelId="{4002F589-5BCB-49AD-BA6E-FAD769F06AD0}" type="presOf" srcId="{E46C6A4C-A56E-443B-98F1-99A89FF30914}" destId="{B615EBBF-D771-4BBF-9DA1-01422AF7C2CE}" srcOrd="0" destOrd="0" presId="urn:microsoft.com/office/officeart/2005/8/layout/bList2"/>
    <dgm:cxn modelId="{C369A38F-3902-416A-A2E9-A60D8960C8C5}" type="presOf" srcId="{170E0136-43E2-496E-9994-56659AAAB841}" destId="{B4318ED3-8539-4DDA-A54E-CB4E70BB6982}" srcOrd="1" destOrd="0" presId="urn:microsoft.com/office/officeart/2005/8/layout/bList2"/>
    <dgm:cxn modelId="{75BEC896-5DA4-4FF1-98F3-205C414E5BD9}" type="presOf" srcId="{23EC9E40-816D-4C43-8608-D8A14024DE35}" destId="{720AE88B-6C9A-4099-BAFD-19CB2AE41EBA}" srcOrd="0" destOrd="0" presId="urn:microsoft.com/office/officeart/2005/8/layout/bList2"/>
    <dgm:cxn modelId="{E9BC12A1-FE67-4DFF-8CB1-C6D5B282B966}" srcId="{F3A5242B-5FCD-4405-A49A-8B0084C0F261}" destId="{D083439A-E392-4B2B-8AD5-6F48B606BE44}" srcOrd="0" destOrd="0" parTransId="{B31BD32C-08B1-4744-AD85-AAC5B85D9279}" sibTransId="{FE2058CF-75BC-402C-BE7C-E92CC54A5975}"/>
    <dgm:cxn modelId="{B2AFBEA5-AD41-43D5-8F67-1C3E3C630114}" srcId="{1186AC72-2E3A-44EE-A076-F2961DAE16EE}" destId="{2BAEEB34-0290-4FF8-A4FF-345F4D933A43}" srcOrd="0" destOrd="0" parTransId="{D9461B04-F111-4875-8572-18F94DC1E1A7}" sibTransId="{21AD946D-78BC-4850-A47A-B52C67CE97D7}"/>
    <dgm:cxn modelId="{B5764CA6-2C32-4FBC-B829-016780FEC7EA}" type="presOf" srcId="{F3A5242B-5FCD-4405-A49A-8B0084C0F261}" destId="{0CAA1AB4-08AC-4E53-9ECF-8972F95D0523}" srcOrd="0" destOrd="0" presId="urn:microsoft.com/office/officeart/2005/8/layout/bList2"/>
    <dgm:cxn modelId="{E9D43FB0-6111-4955-8669-C9E94D4DBFCC}" srcId="{3FFF4D48-1AF9-40C1-B13C-D9B8A8671C8E}" destId="{2BCE501D-7513-4887-9ABB-EF36CFE50A4F}" srcOrd="0" destOrd="0" parTransId="{A7D0E424-CC85-4FB2-AAD6-4FCA9EEDD3C1}" sibTransId="{A248FEF7-0306-4FBD-A009-94A173C60C6E}"/>
    <dgm:cxn modelId="{3F8060B9-4F31-4A5B-8A28-7629A64A944B}" type="presOf" srcId="{13872519-1D2D-402F-8671-5A79F68B3FE3}" destId="{44459AEE-B8ED-4645-8DC8-8BB499ACFD19}" srcOrd="1" destOrd="0" presId="urn:microsoft.com/office/officeart/2005/8/layout/bList2"/>
    <dgm:cxn modelId="{B95B6EB9-6F4C-4129-B984-04B28D99ACDF}" type="presOf" srcId="{2BCE501D-7513-4887-9ABB-EF36CFE50A4F}" destId="{BE123B3E-0C4C-488B-8496-FDFAEFD17839}" srcOrd="0" destOrd="0" presId="urn:microsoft.com/office/officeart/2005/8/layout/bList2"/>
    <dgm:cxn modelId="{B0F456BC-EED2-4254-AA6E-85BEC8236749}" srcId="{13872519-1D2D-402F-8671-5A79F68B3FE3}" destId="{D10C925D-6B57-46C5-AA9C-890E2AC575D1}" srcOrd="0" destOrd="0" parTransId="{F59732EB-4ABB-4B22-ABD5-0F09EC5405D1}" sibTransId="{5762C91B-36D5-45A9-9815-DB8C04DF824E}"/>
    <dgm:cxn modelId="{ABFF41C4-6EE1-4C24-B710-47CFD07FAEC4}" type="presOf" srcId="{3FFF4D48-1AF9-40C1-B13C-D9B8A8671C8E}" destId="{96D28EEC-D1DF-4E75-8F30-1EA5BA582C29}" srcOrd="0" destOrd="0" presId="urn:microsoft.com/office/officeart/2005/8/layout/bList2"/>
    <dgm:cxn modelId="{5AE853D2-9501-4AF2-81C3-2B9D2AB41FFC}" type="presOf" srcId="{B0978E31-9755-433B-A7F8-459B67BACB54}" destId="{2C2489CE-FBE5-45B9-9FAD-F78469BA7EBD}" srcOrd="0" destOrd="0" presId="urn:microsoft.com/office/officeart/2005/8/layout/bList2"/>
    <dgm:cxn modelId="{F53359DF-1DF4-4669-A0F4-3E373D2F572F}" type="presOf" srcId="{1186AC72-2E3A-44EE-A076-F2961DAE16EE}" destId="{E734101B-A7BB-411B-A13F-11FF13B4B62D}" srcOrd="1" destOrd="0" presId="urn:microsoft.com/office/officeart/2005/8/layout/bList2"/>
    <dgm:cxn modelId="{C1BA98EA-F9AF-4D30-A027-56B0962573C1}" type="presOf" srcId="{3FFF4D48-1AF9-40C1-B13C-D9B8A8671C8E}" destId="{A627F664-CC33-4BCA-9BFB-F017887E73EE}" srcOrd="1" destOrd="0" presId="urn:microsoft.com/office/officeart/2005/8/layout/bList2"/>
    <dgm:cxn modelId="{70D8A0ED-8225-43EF-B0AF-216C2A70E491}" type="presOf" srcId="{1186AC72-2E3A-44EE-A076-F2961DAE16EE}" destId="{9B66D125-E3F8-4FE6-93DE-0EAC390A954A}" srcOrd="0" destOrd="0" presId="urn:microsoft.com/office/officeart/2005/8/layout/bList2"/>
    <dgm:cxn modelId="{E8039BEE-6017-4AC3-9DA0-11CA9C2D6DDA}" type="presOf" srcId="{D7E6C7E6-6B48-4467-991C-9043FB3BD6C1}" destId="{9F9E753B-64BC-4A85-9A96-77DCD98DC519}" srcOrd="0" destOrd="0" presId="urn:microsoft.com/office/officeart/2005/8/layout/bList2"/>
    <dgm:cxn modelId="{C2B59AF4-F86A-4705-A861-8B3D537D9F5D}" type="presOf" srcId="{89C0DF68-4F00-4E69-B305-35BDF35417D7}" destId="{8C3DF988-F602-46C2-9D05-EBD59C2F5887}" srcOrd="0" destOrd="0" presId="urn:microsoft.com/office/officeart/2005/8/layout/bList2"/>
    <dgm:cxn modelId="{0D85F3A0-0F41-4162-9362-9517CA6CA50C}" type="presParOf" srcId="{720AE88B-6C9A-4099-BAFD-19CB2AE41EBA}" destId="{6BB83EE1-7A2A-4A39-886C-0625151D9232}" srcOrd="0" destOrd="0" presId="urn:microsoft.com/office/officeart/2005/8/layout/bList2"/>
    <dgm:cxn modelId="{7EABA905-72A3-4A5C-B390-4915C3506EBE}" type="presParOf" srcId="{6BB83EE1-7A2A-4A39-886C-0625151D9232}" destId="{46F462DD-8088-4D44-9BE1-C75C4EA0CA14}" srcOrd="0" destOrd="0" presId="urn:microsoft.com/office/officeart/2005/8/layout/bList2"/>
    <dgm:cxn modelId="{052A2449-D10E-40F1-9AA4-2AD28FDDEEFB}" type="presParOf" srcId="{6BB83EE1-7A2A-4A39-886C-0625151D9232}" destId="{9A4D299D-F067-46E0-B519-49274890FE38}" srcOrd="1" destOrd="0" presId="urn:microsoft.com/office/officeart/2005/8/layout/bList2"/>
    <dgm:cxn modelId="{1E4DA1ED-77E9-4CEA-9B63-5B661CE1F28D}" type="presParOf" srcId="{6BB83EE1-7A2A-4A39-886C-0625151D9232}" destId="{44459AEE-B8ED-4645-8DC8-8BB499ACFD19}" srcOrd="2" destOrd="0" presId="urn:microsoft.com/office/officeart/2005/8/layout/bList2"/>
    <dgm:cxn modelId="{4AB64F07-E8F2-45B4-B790-4F2B6D0BE8D4}" type="presParOf" srcId="{6BB83EE1-7A2A-4A39-886C-0625151D9232}" destId="{AEC85449-3A43-44EA-B0F5-AABB76503196}" srcOrd="3" destOrd="0" presId="urn:microsoft.com/office/officeart/2005/8/layout/bList2"/>
    <dgm:cxn modelId="{B45FB29D-CAFC-4CF8-826C-56D353847E9F}" type="presParOf" srcId="{720AE88B-6C9A-4099-BAFD-19CB2AE41EBA}" destId="{8C3DF988-F602-46C2-9D05-EBD59C2F5887}" srcOrd="1" destOrd="0" presId="urn:microsoft.com/office/officeart/2005/8/layout/bList2"/>
    <dgm:cxn modelId="{22783E46-0382-4F8C-B84A-A73CEB43706D}" type="presParOf" srcId="{720AE88B-6C9A-4099-BAFD-19CB2AE41EBA}" destId="{EF677EFB-6B99-4D72-BE09-5B7B7EB42062}" srcOrd="2" destOrd="0" presId="urn:microsoft.com/office/officeart/2005/8/layout/bList2"/>
    <dgm:cxn modelId="{6560C26B-3F75-44FB-A47B-B921B2EE3E33}" type="presParOf" srcId="{EF677EFB-6B99-4D72-BE09-5B7B7EB42062}" destId="{BE123B3E-0C4C-488B-8496-FDFAEFD17839}" srcOrd="0" destOrd="0" presId="urn:microsoft.com/office/officeart/2005/8/layout/bList2"/>
    <dgm:cxn modelId="{20B02CC7-4625-40A3-BFB5-BA4520D54027}" type="presParOf" srcId="{EF677EFB-6B99-4D72-BE09-5B7B7EB42062}" destId="{96D28EEC-D1DF-4E75-8F30-1EA5BA582C29}" srcOrd="1" destOrd="0" presId="urn:microsoft.com/office/officeart/2005/8/layout/bList2"/>
    <dgm:cxn modelId="{C0308856-103B-4EB1-A2F5-E626C50B6AE5}" type="presParOf" srcId="{EF677EFB-6B99-4D72-BE09-5B7B7EB42062}" destId="{A627F664-CC33-4BCA-9BFB-F017887E73EE}" srcOrd="2" destOrd="0" presId="urn:microsoft.com/office/officeart/2005/8/layout/bList2"/>
    <dgm:cxn modelId="{D0E4CF58-0484-4190-B7CE-92DCB970EF1B}" type="presParOf" srcId="{EF677EFB-6B99-4D72-BE09-5B7B7EB42062}" destId="{4B978C5A-8732-43A6-A38A-0BBD4319B829}" srcOrd="3" destOrd="0" presId="urn:microsoft.com/office/officeart/2005/8/layout/bList2"/>
    <dgm:cxn modelId="{926D3B17-3527-4125-B26D-35681FC4859C}" type="presParOf" srcId="{720AE88B-6C9A-4099-BAFD-19CB2AE41EBA}" destId="{2DA68438-7D6E-4A81-9D10-9A95A081E2F7}" srcOrd="3" destOrd="0" presId="urn:microsoft.com/office/officeart/2005/8/layout/bList2"/>
    <dgm:cxn modelId="{B6C5A716-611D-4B26-906E-05F7798C9114}" type="presParOf" srcId="{720AE88B-6C9A-4099-BAFD-19CB2AE41EBA}" destId="{F6E95B97-62FE-43C7-B395-968550A20623}" srcOrd="4" destOrd="0" presId="urn:microsoft.com/office/officeart/2005/8/layout/bList2"/>
    <dgm:cxn modelId="{6ABAB9DB-2A02-4BB2-97DA-FC41F142BDDF}" type="presParOf" srcId="{F6E95B97-62FE-43C7-B395-968550A20623}" destId="{D485D511-A64E-4E6F-B527-C17FAB7DD7AA}" srcOrd="0" destOrd="0" presId="urn:microsoft.com/office/officeart/2005/8/layout/bList2"/>
    <dgm:cxn modelId="{4D115011-72F7-4DF2-8661-5D8832C8DFE2}" type="presParOf" srcId="{F6E95B97-62FE-43C7-B395-968550A20623}" destId="{31C3C614-3A88-4B49-A907-0C63DFC47DE2}" srcOrd="1" destOrd="0" presId="urn:microsoft.com/office/officeart/2005/8/layout/bList2"/>
    <dgm:cxn modelId="{FD9D75F8-E749-48B8-B8CC-BF9FFE64CD12}" type="presParOf" srcId="{F6E95B97-62FE-43C7-B395-968550A20623}" destId="{B4318ED3-8539-4DDA-A54E-CB4E70BB6982}" srcOrd="2" destOrd="0" presId="urn:microsoft.com/office/officeart/2005/8/layout/bList2"/>
    <dgm:cxn modelId="{C944E64E-5A4B-4700-9847-77DA7EF437C4}" type="presParOf" srcId="{F6E95B97-62FE-43C7-B395-968550A20623}" destId="{4986FD19-F207-4EC2-8D6C-CA1B1A70E02F}" srcOrd="3" destOrd="0" presId="urn:microsoft.com/office/officeart/2005/8/layout/bList2"/>
    <dgm:cxn modelId="{8083B72E-0250-47AF-83B1-883263C98DBD}" type="presParOf" srcId="{720AE88B-6C9A-4099-BAFD-19CB2AE41EBA}" destId="{B615EBBF-D771-4BBF-9DA1-01422AF7C2CE}" srcOrd="5" destOrd="0" presId="urn:microsoft.com/office/officeart/2005/8/layout/bList2"/>
    <dgm:cxn modelId="{F25C10D5-8BCF-4AAF-8A9D-2BD07AC1EC69}" type="presParOf" srcId="{720AE88B-6C9A-4099-BAFD-19CB2AE41EBA}" destId="{FA31DBF3-9588-4697-A86F-D465091D870D}" srcOrd="6" destOrd="0" presId="urn:microsoft.com/office/officeart/2005/8/layout/bList2"/>
    <dgm:cxn modelId="{B1B35D30-274C-4020-B197-D1541B63F7E6}" type="presParOf" srcId="{FA31DBF3-9588-4697-A86F-D465091D870D}" destId="{F0018CFC-E4BC-40C6-A08A-9461781160AC}" srcOrd="0" destOrd="0" presId="urn:microsoft.com/office/officeart/2005/8/layout/bList2"/>
    <dgm:cxn modelId="{6457E1E2-30CC-43E7-898C-DEEC26BB6417}" type="presParOf" srcId="{FA31DBF3-9588-4697-A86F-D465091D870D}" destId="{9B66D125-E3F8-4FE6-93DE-0EAC390A954A}" srcOrd="1" destOrd="0" presId="urn:microsoft.com/office/officeart/2005/8/layout/bList2"/>
    <dgm:cxn modelId="{79787518-CC33-47CD-97F0-A25AD70BE48F}" type="presParOf" srcId="{FA31DBF3-9588-4697-A86F-D465091D870D}" destId="{E734101B-A7BB-411B-A13F-11FF13B4B62D}" srcOrd="2" destOrd="0" presId="urn:microsoft.com/office/officeart/2005/8/layout/bList2"/>
    <dgm:cxn modelId="{FA5477D5-B5F5-4FA1-8AB1-045159865977}" type="presParOf" srcId="{FA31DBF3-9588-4697-A86F-D465091D870D}" destId="{ADB9D380-736B-4727-98A6-1B122DF79D9A}" srcOrd="3" destOrd="0" presId="urn:microsoft.com/office/officeart/2005/8/layout/bList2"/>
    <dgm:cxn modelId="{BDC32C6E-387E-4DEF-8BE3-6FE4B15CC838}" type="presParOf" srcId="{720AE88B-6C9A-4099-BAFD-19CB2AE41EBA}" destId="{9F9E753B-64BC-4A85-9A96-77DCD98DC519}" srcOrd="7" destOrd="0" presId="urn:microsoft.com/office/officeart/2005/8/layout/bList2"/>
    <dgm:cxn modelId="{9BFB424D-D99B-42D0-A96A-A2A67A0A5FBF}" type="presParOf" srcId="{720AE88B-6C9A-4099-BAFD-19CB2AE41EBA}" destId="{03840B5B-AD9F-49D5-94AC-4346CDFBCE9C}" srcOrd="8" destOrd="0" presId="urn:microsoft.com/office/officeart/2005/8/layout/bList2"/>
    <dgm:cxn modelId="{DD6826F2-5CA9-4AC4-9743-CB36D54212BA}" type="presParOf" srcId="{03840B5B-AD9F-49D5-94AC-4346CDFBCE9C}" destId="{8A13FB27-892A-442B-B234-DB84AF286560}" srcOrd="0" destOrd="0" presId="urn:microsoft.com/office/officeart/2005/8/layout/bList2"/>
    <dgm:cxn modelId="{AD2EF55C-5D2A-4089-BC87-FD2024E1D401}" type="presParOf" srcId="{03840B5B-AD9F-49D5-94AC-4346CDFBCE9C}" destId="{0CAA1AB4-08AC-4E53-9ECF-8972F95D0523}" srcOrd="1" destOrd="0" presId="urn:microsoft.com/office/officeart/2005/8/layout/bList2"/>
    <dgm:cxn modelId="{4CA48C94-E1C6-419F-98A6-8572739811A8}" type="presParOf" srcId="{03840B5B-AD9F-49D5-94AC-4346CDFBCE9C}" destId="{4AF45785-1E4F-48E2-A76C-B489078A84D8}" srcOrd="2" destOrd="0" presId="urn:microsoft.com/office/officeart/2005/8/layout/bList2"/>
    <dgm:cxn modelId="{F8DF338C-A8BE-46D3-902C-068866D2DEBD}" type="presParOf" srcId="{03840B5B-AD9F-49D5-94AC-4346CDFBCE9C}" destId="{1154B531-4F20-4ABA-8CC1-71BD4B804C01}" srcOrd="3" destOrd="0" presId="urn:microsoft.com/office/officeart/2005/8/layout/bList2"/>
    <dgm:cxn modelId="{9630AC88-B4FB-4A21-8BE1-23883FF40F8B}" type="presParOf" srcId="{720AE88B-6C9A-4099-BAFD-19CB2AE41EBA}" destId="{A982E9A6-3B08-45C4-9EA5-3FCB9B7C72AA}" srcOrd="9" destOrd="0" presId="urn:microsoft.com/office/officeart/2005/8/layout/bList2"/>
    <dgm:cxn modelId="{52793715-ED54-4C70-94F3-A098258285FF}" type="presParOf" srcId="{720AE88B-6C9A-4099-BAFD-19CB2AE41EBA}" destId="{9B897B7D-D270-413B-9821-9BB4986BF27A}" srcOrd="10" destOrd="0" presId="urn:microsoft.com/office/officeart/2005/8/layout/bList2"/>
    <dgm:cxn modelId="{D7517586-002B-47AA-B5D4-8F340172F564}" type="presParOf" srcId="{9B897B7D-D270-413B-9821-9BB4986BF27A}" destId="{204D405A-8E55-442C-A03F-CDDE8C602ED3}" srcOrd="0" destOrd="0" presId="urn:microsoft.com/office/officeart/2005/8/layout/bList2"/>
    <dgm:cxn modelId="{02593FED-9B1F-4E57-8225-91CD3DCAC198}" type="presParOf" srcId="{9B897B7D-D270-413B-9821-9BB4986BF27A}" destId="{2C2489CE-FBE5-45B9-9FAD-F78469BA7EBD}" srcOrd="1" destOrd="0" presId="urn:microsoft.com/office/officeart/2005/8/layout/bList2"/>
    <dgm:cxn modelId="{99D89900-7D19-4063-851E-C49B35FE2B45}" type="presParOf" srcId="{9B897B7D-D270-413B-9821-9BB4986BF27A}" destId="{E972CA5E-251E-4BCE-B568-CB4CCBFBDA36}" srcOrd="2" destOrd="0" presId="urn:microsoft.com/office/officeart/2005/8/layout/bList2"/>
    <dgm:cxn modelId="{CD9F0F4A-7179-43B6-AB7E-2BBC82503E38}" type="presParOf" srcId="{9B897B7D-D270-413B-9821-9BB4986BF27A}" destId="{01870E82-C112-46E4-94C9-7FD0F6212885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F462DD-8088-4D44-9BE1-C75C4EA0CA14}">
      <dsp:nvSpPr>
        <dsp:cNvPr id="0" name=""/>
        <dsp:cNvSpPr/>
      </dsp:nvSpPr>
      <dsp:spPr>
        <a:xfrm>
          <a:off x="3090" y="189049"/>
          <a:ext cx="1334659" cy="996295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45720" rIns="15240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pt-BR" sz="1200" kern="1200" dirty="0"/>
            <a:t>Um controle  é criado para tornar o processo seguro, e não, lento.</a:t>
          </a:r>
        </a:p>
      </dsp:txBody>
      <dsp:txXfrm>
        <a:off x="26434" y="212393"/>
        <a:ext cx="1287971" cy="972951"/>
      </dsp:txXfrm>
    </dsp:sp>
    <dsp:sp modelId="{44459AEE-B8ED-4645-8DC8-8BB499ACFD19}">
      <dsp:nvSpPr>
        <dsp:cNvPr id="0" name=""/>
        <dsp:cNvSpPr/>
      </dsp:nvSpPr>
      <dsp:spPr>
        <a:xfrm>
          <a:off x="3090" y="1185344"/>
          <a:ext cx="1334659" cy="4284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0" rIns="45720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3600" b="1" kern="1200" dirty="0"/>
            <a:t>1</a:t>
          </a:r>
        </a:p>
      </dsp:txBody>
      <dsp:txXfrm>
        <a:off x="3090" y="1185344"/>
        <a:ext cx="939901" cy="428406"/>
      </dsp:txXfrm>
    </dsp:sp>
    <dsp:sp modelId="{AEC85449-3A43-44EA-B0F5-AABB76503196}">
      <dsp:nvSpPr>
        <dsp:cNvPr id="0" name=""/>
        <dsp:cNvSpPr/>
      </dsp:nvSpPr>
      <dsp:spPr>
        <a:xfrm>
          <a:off x="980746" y="1253392"/>
          <a:ext cx="467130" cy="467130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123B3E-0C4C-488B-8496-FDFAEFD17839}">
      <dsp:nvSpPr>
        <dsp:cNvPr id="0" name=""/>
        <dsp:cNvSpPr/>
      </dsp:nvSpPr>
      <dsp:spPr>
        <a:xfrm>
          <a:off x="1563606" y="189049"/>
          <a:ext cx="1334659" cy="996295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45720" rIns="15240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pt-BR" sz="1200" kern="1200" dirty="0"/>
            <a:t>A confiança não é um controle.</a:t>
          </a:r>
        </a:p>
      </dsp:txBody>
      <dsp:txXfrm>
        <a:off x="1586950" y="212393"/>
        <a:ext cx="1287971" cy="972951"/>
      </dsp:txXfrm>
    </dsp:sp>
    <dsp:sp modelId="{A627F664-CC33-4BCA-9BFB-F017887E73EE}">
      <dsp:nvSpPr>
        <dsp:cNvPr id="0" name=""/>
        <dsp:cNvSpPr/>
      </dsp:nvSpPr>
      <dsp:spPr>
        <a:xfrm>
          <a:off x="1563606" y="1185344"/>
          <a:ext cx="1334659" cy="4284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0" rIns="45720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3600" b="1" kern="1200" dirty="0"/>
            <a:t>2</a:t>
          </a:r>
        </a:p>
      </dsp:txBody>
      <dsp:txXfrm>
        <a:off x="1563606" y="1185344"/>
        <a:ext cx="939901" cy="428406"/>
      </dsp:txXfrm>
    </dsp:sp>
    <dsp:sp modelId="{4B978C5A-8732-43A6-A38A-0BBD4319B829}">
      <dsp:nvSpPr>
        <dsp:cNvPr id="0" name=""/>
        <dsp:cNvSpPr/>
      </dsp:nvSpPr>
      <dsp:spPr>
        <a:xfrm>
          <a:off x="2541262" y="1253392"/>
          <a:ext cx="467130" cy="467130"/>
        </a:xfrm>
        <a:prstGeom prst="ellipse">
          <a:avLst/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85D511-A64E-4E6F-B527-C17FAB7DD7AA}">
      <dsp:nvSpPr>
        <dsp:cNvPr id="0" name=""/>
        <dsp:cNvSpPr/>
      </dsp:nvSpPr>
      <dsp:spPr>
        <a:xfrm>
          <a:off x="3124122" y="189049"/>
          <a:ext cx="1334659" cy="996295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45720" rIns="15240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pt-BR" sz="1200" kern="1200" dirty="0"/>
            <a:t>Um bom controle não garante êxito, mas um mau controle leva ao fracasso.</a:t>
          </a:r>
        </a:p>
      </dsp:txBody>
      <dsp:txXfrm>
        <a:off x="3147466" y="212393"/>
        <a:ext cx="1287971" cy="972951"/>
      </dsp:txXfrm>
    </dsp:sp>
    <dsp:sp modelId="{B4318ED3-8539-4DDA-A54E-CB4E70BB6982}">
      <dsp:nvSpPr>
        <dsp:cNvPr id="0" name=""/>
        <dsp:cNvSpPr/>
      </dsp:nvSpPr>
      <dsp:spPr>
        <a:xfrm>
          <a:off x="3124122" y="1185344"/>
          <a:ext cx="1334659" cy="4284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0" rIns="45720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3600" b="1" kern="1200" dirty="0"/>
            <a:t>3</a:t>
          </a:r>
        </a:p>
      </dsp:txBody>
      <dsp:txXfrm>
        <a:off x="3124122" y="1185344"/>
        <a:ext cx="939901" cy="428406"/>
      </dsp:txXfrm>
    </dsp:sp>
    <dsp:sp modelId="{4986FD19-F207-4EC2-8D6C-CA1B1A70E02F}">
      <dsp:nvSpPr>
        <dsp:cNvPr id="0" name=""/>
        <dsp:cNvSpPr/>
      </dsp:nvSpPr>
      <dsp:spPr>
        <a:xfrm>
          <a:off x="4101778" y="1253392"/>
          <a:ext cx="467130" cy="467130"/>
        </a:xfrm>
        <a:prstGeom prst="ellipse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018CFC-E4BC-40C6-A08A-9461781160AC}">
      <dsp:nvSpPr>
        <dsp:cNvPr id="0" name=""/>
        <dsp:cNvSpPr/>
      </dsp:nvSpPr>
      <dsp:spPr>
        <a:xfrm>
          <a:off x="3090" y="1951884"/>
          <a:ext cx="1334659" cy="996295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45720" rIns="15240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pt-BR" sz="1200" kern="1200" dirty="0"/>
            <a:t>É preciso balancear gestão e controle.</a:t>
          </a:r>
        </a:p>
      </dsp:txBody>
      <dsp:txXfrm>
        <a:off x="26434" y="1975228"/>
        <a:ext cx="1287971" cy="972951"/>
      </dsp:txXfrm>
    </dsp:sp>
    <dsp:sp modelId="{E734101B-A7BB-411B-A13F-11FF13B4B62D}">
      <dsp:nvSpPr>
        <dsp:cNvPr id="0" name=""/>
        <dsp:cNvSpPr/>
      </dsp:nvSpPr>
      <dsp:spPr>
        <a:xfrm>
          <a:off x="3090" y="2948179"/>
          <a:ext cx="1334659" cy="4284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0" rIns="45720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3600" b="1" kern="1200" dirty="0"/>
            <a:t>4</a:t>
          </a:r>
        </a:p>
      </dsp:txBody>
      <dsp:txXfrm>
        <a:off x="3090" y="2948179"/>
        <a:ext cx="939901" cy="428406"/>
      </dsp:txXfrm>
    </dsp:sp>
    <dsp:sp modelId="{ADB9D380-736B-4727-98A6-1B122DF79D9A}">
      <dsp:nvSpPr>
        <dsp:cNvPr id="0" name=""/>
        <dsp:cNvSpPr/>
      </dsp:nvSpPr>
      <dsp:spPr>
        <a:xfrm>
          <a:off x="980746" y="3016227"/>
          <a:ext cx="467130" cy="467130"/>
        </a:xfrm>
        <a:prstGeom prst="ellipse">
          <a:avLst/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13FB27-892A-442B-B234-DB84AF286560}">
      <dsp:nvSpPr>
        <dsp:cNvPr id="0" name=""/>
        <dsp:cNvSpPr/>
      </dsp:nvSpPr>
      <dsp:spPr>
        <a:xfrm>
          <a:off x="1563606" y="1951884"/>
          <a:ext cx="1334659" cy="996295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45720" rIns="15240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pt-BR" sz="1200" kern="1200" dirty="0"/>
            <a:t>O controle interno é responsabilidade de todos.</a:t>
          </a:r>
        </a:p>
      </dsp:txBody>
      <dsp:txXfrm>
        <a:off x="1586950" y="1975228"/>
        <a:ext cx="1287971" cy="972951"/>
      </dsp:txXfrm>
    </dsp:sp>
    <dsp:sp modelId="{4AF45785-1E4F-48E2-A76C-B489078A84D8}">
      <dsp:nvSpPr>
        <dsp:cNvPr id="0" name=""/>
        <dsp:cNvSpPr/>
      </dsp:nvSpPr>
      <dsp:spPr>
        <a:xfrm>
          <a:off x="1563606" y="2948179"/>
          <a:ext cx="1334659" cy="4284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0" rIns="45720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3600" b="1" kern="1200" dirty="0"/>
            <a:t>5</a:t>
          </a:r>
        </a:p>
      </dsp:txBody>
      <dsp:txXfrm>
        <a:off x="1563606" y="2948179"/>
        <a:ext cx="939901" cy="428406"/>
      </dsp:txXfrm>
    </dsp:sp>
    <dsp:sp modelId="{1154B531-4F20-4ABA-8CC1-71BD4B804C01}">
      <dsp:nvSpPr>
        <dsp:cNvPr id="0" name=""/>
        <dsp:cNvSpPr/>
      </dsp:nvSpPr>
      <dsp:spPr>
        <a:xfrm>
          <a:off x="2541262" y="3016227"/>
          <a:ext cx="467130" cy="467130"/>
        </a:xfrm>
        <a:prstGeom prst="ellipse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4D405A-8E55-442C-A03F-CDDE8C602ED3}">
      <dsp:nvSpPr>
        <dsp:cNvPr id="0" name=""/>
        <dsp:cNvSpPr/>
      </dsp:nvSpPr>
      <dsp:spPr>
        <a:xfrm>
          <a:off x="3124122" y="1951884"/>
          <a:ext cx="1334659" cy="996295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45720" rIns="15240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pt-BR" sz="1200" kern="1200" dirty="0"/>
            <a:t>Se o controle não estiver documentado ele não existe.</a:t>
          </a:r>
        </a:p>
      </dsp:txBody>
      <dsp:txXfrm>
        <a:off x="3147466" y="1975228"/>
        <a:ext cx="1287971" cy="972951"/>
      </dsp:txXfrm>
    </dsp:sp>
    <dsp:sp modelId="{E972CA5E-251E-4BCE-B568-CB4CCBFBDA36}">
      <dsp:nvSpPr>
        <dsp:cNvPr id="0" name=""/>
        <dsp:cNvSpPr/>
      </dsp:nvSpPr>
      <dsp:spPr>
        <a:xfrm>
          <a:off x="3124122" y="2948179"/>
          <a:ext cx="1334659" cy="4284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0" rIns="45720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3600" b="1" kern="1200" dirty="0"/>
            <a:t>6</a:t>
          </a:r>
        </a:p>
      </dsp:txBody>
      <dsp:txXfrm>
        <a:off x="3124122" y="2948179"/>
        <a:ext cx="939901" cy="428406"/>
      </dsp:txXfrm>
    </dsp:sp>
    <dsp:sp modelId="{01870E82-C112-46E4-94C9-7FD0F6212885}">
      <dsp:nvSpPr>
        <dsp:cNvPr id="0" name=""/>
        <dsp:cNvSpPr/>
      </dsp:nvSpPr>
      <dsp:spPr>
        <a:xfrm>
          <a:off x="4101778" y="3016227"/>
          <a:ext cx="467130" cy="467130"/>
        </a:xfrm>
        <a:prstGeom prst="ellipse">
          <a:avLst/>
        </a:prstGeom>
        <a:blipFill>
          <a:blip xmlns:r="http://schemas.openxmlformats.org/officeDocument/2006/relationships"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512" y="-27384"/>
            <a:ext cx="9180512" cy="6885384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251520" y="1"/>
            <a:ext cx="6768752" cy="1412776"/>
          </a:xfrm>
        </p:spPr>
        <p:txBody>
          <a:bodyPr>
            <a:normAutofit/>
          </a:bodyPr>
          <a:lstStyle>
            <a:lvl1pPr>
              <a:defRPr sz="3600">
                <a:latin typeface="Times New Roman" pitchFamily="18" charset="0"/>
                <a:cs typeface="Times New Roman" pitchFamily="18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259632" y="191683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  <a:latin typeface="Times New Roman" pitchFamily="18" charset="0"/>
                <a:cs typeface="Times New Roman" pitchFamily="18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t-BR" dirty="0"/>
              <a:t>Clique para editar o estilo do subtítulo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BE027-77FA-4E7E-9910-C788625A2421}" type="datetimeFigureOut">
              <a:rPr lang="pt-BR" smtClean="0"/>
              <a:t>04/08/2017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417DE-AFBA-457A-9FA0-0BF28A76F170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11910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BE027-77FA-4E7E-9910-C788625A2421}" type="datetimeFigureOut">
              <a:rPr lang="pt-BR" smtClean="0"/>
              <a:t>04/08/2017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417DE-AFBA-457A-9FA0-0BF28A76F170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59060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BE027-77FA-4E7E-9910-C788625A2421}" type="datetimeFigureOut">
              <a:rPr lang="pt-BR" smtClean="0"/>
              <a:t>04/08/2017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417DE-AFBA-457A-9FA0-0BF28A76F170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323196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BE027-77FA-4E7E-9910-C788625A2421}" type="datetimeFigureOut">
              <a:rPr lang="pt-BR" smtClean="0"/>
              <a:t>04/08/2017</a:t>
            </a:fld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417DE-AFBA-457A-9FA0-0BF28A76F170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84808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6" name="Espaço Reservado para Conteúdo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BE027-77FA-4E7E-9910-C788625A2421}" type="datetimeFigureOut">
              <a:rPr lang="pt-BR" smtClean="0"/>
              <a:t>04/08/2017</a:t>
            </a:fld>
            <a:endParaRPr lang="pt-BR"/>
          </a:p>
        </p:txBody>
      </p:sp>
      <p:sp>
        <p:nvSpPr>
          <p:cNvPr id="8" name="Espaço Reservado para Rodapé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417DE-AFBA-457A-9FA0-0BF28A76F170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31863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BE027-77FA-4E7E-9910-C788625A2421}" type="datetimeFigureOut">
              <a:rPr lang="pt-BR" smtClean="0"/>
              <a:t>04/08/2017</a:t>
            </a:fld>
            <a:endParaRPr lang="pt-BR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417DE-AFBA-457A-9FA0-0BF28A76F170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98386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BE027-77FA-4E7E-9910-C788625A2421}" type="datetimeFigureOut">
              <a:rPr lang="pt-BR" smtClean="0"/>
              <a:t>04/08/2017</a:t>
            </a:fld>
            <a:endParaRPr lang="pt-BR"/>
          </a:p>
        </p:txBody>
      </p:sp>
      <p:sp>
        <p:nvSpPr>
          <p:cNvPr id="3" name="Espaço Reservado para Rodapé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417DE-AFBA-457A-9FA0-0BF28A76F170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03481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BE027-77FA-4E7E-9910-C788625A2421}" type="datetimeFigureOut">
              <a:rPr lang="pt-BR" smtClean="0"/>
              <a:t>04/08/2017</a:t>
            </a:fld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417DE-AFBA-457A-9FA0-0BF28A76F170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7818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BE027-77FA-4E7E-9910-C788625A2421}" type="datetimeFigureOut">
              <a:rPr lang="pt-BR" smtClean="0"/>
              <a:t>04/08/2017</a:t>
            </a:fld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417DE-AFBA-457A-9FA0-0BF28A76F170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243743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BE027-77FA-4E7E-9910-C788625A2421}" type="datetimeFigureOut">
              <a:rPr lang="pt-BR" smtClean="0"/>
              <a:t>04/08/2017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417DE-AFBA-457A-9FA0-0BF28A76F170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26110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BE027-77FA-4E7E-9910-C788625A2421}" type="datetimeFigureOut">
              <a:rPr lang="pt-BR" smtClean="0"/>
              <a:t>04/08/2017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417DE-AFBA-457A-9FA0-0BF28A76F170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24174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BE027-77FA-4E7E-9910-C788625A2421}" type="datetimeFigureOut">
              <a:rPr lang="pt-BR" smtClean="0"/>
              <a:t>04/08/2017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F417DE-AFBA-457A-9FA0-0BF28A76F170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52501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ortaldeauditoria.com.br/controles-internos/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hyperlink" Target="http://es.slideshare.net/miguelserrano5851127/curso-marco-integral-de-control-interno-coso-2013-quinta-clase-dr-miguel-aguilar-serrano-abr2015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mailto:Debora.gomes@tjpa.jus.br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323528" y="2492896"/>
            <a:ext cx="8712968" cy="1484784"/>
          </a:xfrm>
        </p:spPr>
        <p:txBody>
          <a:bodyPr>
            <a:noAutofit/>
          </a:bodyPr>
          <a:lstStyle/>
          <a:p>
            <a:r>
              <a:rPr lang="pt-BR" sz="44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 CONTROLE INTERNO </a:t>
            </a:r>
            <a:endParaRPr lang="pt-BR" sz="4400" b="1" dirty="0">
              <a:latin typeface="+mj-lt"/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331640" y="5013176"/>
            <a:ext cx="6400800" cy="576064"/>
          </a:xfrm>
        </p:spPr>
        <p:txBody>
          <a:bodyPr>
            <a:normAutofit lnSpcReduction="10000"/>
          </a:bodyPr>
          <a:lstStyle/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5165708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95420" y="1412776"/>
            <a:ext cx="8894828" cy="4464496"/>
          </a:xfrm>
        </p:spPr>
        <p:txBody>
          <a:bodyPr>
            <a:normAutofit fontScale="32500" lnSpcReduction="20000"/>
          </a:bodyPr>
          <a:lstStyle/>
          <a:p>
            <a:pPr algn="just">
              <a:spcBef>
                <a:spcPts val="0"/>
              </a:spcBef>
            </a:pPr>
            <a:r>
              <a:rPr lang="pt-BR" sz="2700" b="1" dirty="0">
                <a:solidFill>
                  <a:prstClr val="black"/>
                </a:solidFill>
                <a:latin typeface="Calibri" panose="020F0502020204030204"/>
                <a:ea typeface="Calibri" panose="020F0502020204030204" pitchFamily="34" charset="0"/>
                <a:cs typeface="+mn-cs"/>
              </a:rPr>
              <a:t>	</a:t>
            </a:r>
            <a:r>
              <a:rPr lang="pt-BR" sz="7400" b="1" dirty="0">
                <a:solidFill>
                  <a:prstClr val="black"/>
                </a:solidFill>
                <a:latin typeface="Calibri" panose="020F0502020204030204"/>
                <a:ea typeface="Calibri" panose="020F0502020204030204" pitchFamily="34" charset="0"/>
                <a:cs typeface="+mn-cs"/>
              </a:rPr>
              <a:t>O Sistema de Controle Interno na Administração Pública é um conjunto de unidades técnicas orientadas para promover a eficiência e a eficácia nas operações e verificar o cumprimento das políticas estabelecidas em lei, sendo dirigido e coordenado por uma Unidade Central de Controle Interno criada na estrutura de cada órgão no âmbito de cada um dos Poderes Legislativo, Executivo e Judiciário, conforme previsto no art. 74 da Constituição da República.</a:t>
            </a:r>
          </a:p>
          <a:p>
            <a:pPr algn="just">
              <a:spcBef>
                <a:spcPts val="0"/>
              </a:spcBef>
            </a:pPr>
            <a:endParaRPr lang="pt-BR" sz="7400" b="1" dirty="0">
              <a:solidFill>
                <a:prstClr val="black"/>
              </a:solidFill>
              <a:latin typeface="Calibri" panose="020F0502020204030204"/>
              <a:ea typeface="Calibri" panose="020F0502020204030204" pitchFamily="34" charset="0"/>
              <a:cs typeface="+mn-cs"/>
            </a:endParaRPr>
          </a:p>
          <a:p>
            <a:pPr algn="just">
              <a:spcBef>
                <a:spcPts val="0"/>
              </a:spcBef>
            </a:pPr>
            <a:r>
              <a:rPr lang="pt-BR" sz="7400" b="1" dirty="0">
                <a:solidFill>
                  <a:prstClr val="black"/>
                </a:solidFill>
                <a:latin typeface="Calibri" panose="020F0502020204030204"/>
                <a:ea typeface="Calibri" panose="020F0502020204030204" pitchFamily="34" charset="0"/>
                <a:cs typeface="+mn-cs"/>
              </a:rPr>
              <a:t>	No âmbito dos municípios paraenses através da Resolução 7.739/2005 o TCM/PA, dispõe sobre a obrigatoriedade da criação do controle interno nos Poderes Legislativo e Executivo, cabendo a cada poder ou órgão instituir e assegurar o regular funcionamento de sua própria unidade de controle interno, através de lei específica, conforme Regimento Interno 016/2013 do TCM, art. 95, §1.º</a:t>
            </a:r>
          </a:p>
          <a:p>
            <a:pPr algn="just">
              <a:spcBef>
                <a:spcPts val="0"/>
              </a:spcBef>
            </a:pPr>
            <a:endParaRPr lang="pt-BR" sz="2700" b="1" dirty="0">
              <a:solidFill>
                <a:prstClr val="black"/>
              </a:solidFill>
              <a:latin typeface="Calibri" panose="020F0502020204030204"/>
              <a:ea typeface="Calibri" panose="020F0502020204030204" pitchFamily="34" charset="0"/>
              <a:cs typeface="+mn-cs"/>
            </a:endParaRPr>
          </a:p>
        </p:txBody>
      </p:sp>
      <p:sp>
        <p:nvSpPr>
          <p:cNvPr id="4" name="Título 4"/>
          <p:cNvSpPr>
            <a:spLocks noGrp="1"/>
          </p:cNvSpPr>
          <p:nvPr>
            <p:ph type="ctrTitle"/>
          </p:nvPr>
        </p:nvSpPr>
        <p:spPr>
          <a:xfrm>
            <a:off x="141668" y="1"/>
            <a:ext cx="9002332" cy="548680"/>
          </a:xfrm>
          <a:prstGeom prst="rect">
            <a:avLst/>
          </a:prstGeom>
          <a:gradFill>
            <a:gsLst>
              <a:gs pos="0">
                <a:schemeClr val="bg2">
                  <a:lumMod val="75000"/>
                </a:schemeClr>
              </a:gs>
              <a:gs pos="35000">
                <a:schemeClr val="bg2">
                  <a:lumMod val="90000"/>
                </a:schemeClr>
              </a:gs>
              <a:gs pos="100000">
                <a:schemeClr val="bg2"/>
              </a:gs>
            </a:gsLst>
          </a:gra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spcBef>
                <a:spcPts val="600"/>
              </a:spcBef>
              <a:spcAft>
                <a:spcPts val="1800"/>
              </a:spcAft>
              <a:defRPr/>
            </a:pP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cs typeface="Arial" pitchFamily="34" charset="0"/>
              </a:rPr>
              <a:t>Sistemas de Controle</a:t>
            </a:r>
          </a:p>
        </p:txBody>
      </p:sp>
    </p:spTree>
    <p:extLst>
      <p:ext uri="{BB962C8B-B14F-4D97-AF65-F5344CB8AC3E}">
        <p14:creationId xmlns:p14="http://schemas.microsoft.com/office/powerpoint/2010/main" val="41560849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323528" y="1484784"/>
            <a:ext cx="8640960" cy="4680520"/>
          </a:xfrm>
        </p:spPr>
        <p:txBody>
          <a:bodyPr>
            <a:normAutofit lnSpcReduction="10000"/>
          </a:bodyPr>
          <a:lstStyle/>
          <a:p>
            <a:pPr lvl="0" algn="just">
              <a:spcBef>
                <a:spcPts val="0"/>
              </a:spcBef>
            </a:pPr>
            <a:r>
              <a:rPr lang="pt-BR" sz="2800" b="1" dirty="0">
                <a:solidFill>
                  <a:prstClr val="black"/>
                </a:solidFill>
                <a:latin typeface="Calibri" panose="020F0502020204030204"/>
                <a:ea typeface="Calibri" panose="020F0502020204030204" pitchFamily="34" charset="0"/>
                <a:cs typeface="+mn-cs"/>
              </a:rPr>
              <a:t>O que é Controle Interno?</a:t>
            </a:r>
          </a:p>
          <a:p>
            <a:pPr lvl="0" algn="just">
              <a:spcBef>
                <a:spcPts val="0"/>
              </a:spcBef>
            </a:pPr>
            <a:endParaRPr lang="pt-BR" sz="2800" b="1" dirty="0">
              <a:solidFill>
                <a:prstClr val="black"/>
              </a:solidFill>
              <a:latin typeface="Calibri" panose="020F0502020204030204"/>
              <a:ea typeface="Calibri" panose="020F0502020204030204" pitchFamily="34" charset="0"/>
              <a:cs typeface="+mn-cs"/>
            </a:endParaRPr>
          </a:p>
          <a:p>
            <a:pPr lvl="0" algn="just">
              <a:spcBef>
                <a:spcPts val="0"/>
              </a:spcBef>
            </a:pPr>
            <a:r>
              <a:rPr lang="pt-BR" sz="2800" b="1" dirty="0">
                <a:solidFill>
                  <a:prstClr val="black"/>
                </a:solidFill>
                <a:latin typeface="Calibri" panose="020F0502020204030204"/>
                <a:ea typeface="Calibri" panose="020F0502020204030204" pitchFamily="34" charset="0"/>
                <a:cs typeface="+mn-cs"/>
              </a:rPr>
              <a:t>Todo e qualquer método ou procedimento adotado dentro de uma organização, a fim de salvaguardar seus </a:t>
            </a:r>
            <a:r>
              <a:rPr lang="pt-BR" sz="2800" b="1" u="sng" dirty="0">
                <a:solidFill>
                  <a:prstClr val="black"/>
                </a:solidFill>
                <a:latin typeface="Calibri" panose="020F0502020204030204"/>
                <a:ea typeface="Calibri" panose="020F0502020204030204" pitchFamily="34" charset="0"/>
                <a:cs typeface="+mn-cs"/>
              </a:rPr>
              <a:t>ativos</a:t>
            </a:r>
            <a:r>
              <a:rPr lang="pt-BR" sz="2800" b="1" dirty="0">
                <a:solidFill>
                  <a:prstClr val="black"/>
                </a:solidFill>
                <a:latin typeface="Calibri" panose="020F0502020204030204"/>
                <a:ea typeface="Calibri" panose="020F0502020204030204" pitchFamily="34" charset="0"/>
                <a:cs typeface="+mn-cs"/>
              </a:rPr>
              <a:t>, garantir a adequação e a integridade dos </a:t>
            </a:r>
            <a:r>
              <a:rPr lang="pt-BR" sz="2800" b="1" u="sng" dirty="0">
                <a:solidFill>
                  <a:prstClr val="black"/>
                </a:solidFill>
                <a:latin typeface="Calibri" panose="020F0502020204030204"/>
                <a:ea typeface="Calibri" panose="020F0502020204030204" pitchFamily="34" charset="0"/>
                <a:cs typeface="+mn-cs"/>
              </a:rPr>
              <a:t>dados contábeis</a:t>
            </a:r>
            <a:r>
              <a:rPr lang="pt-BR" sz="2800" b="1" dirty="0">
                <a:solidFill>
                  <a:prstClr val="black"/>
                </a:solidFill>
                <a:latin typeface="Calibri" panose="020F0502020204030204"/>
                <a:ea typeface="Calibri" panose="020F0502020204030204" pitchFamily="34" charset="0"/>
                <a:cs typeface="+mn-cs"/>
              </a:rPr>
              <a:t>, promover a </a:t>
            </a:r>
            <a:r>
              <a:rPr lang="pt-BR" sz="2800" b="1" u="sng" dirty="0">
                <a:solidFill>
                  <a:prstClr val="black"/>
                </a:solidFill>
                <a:latin typeface="Calibri" panose="020F0502020204030204"/>
                <a:ea typeface="Calibri" panose="020F0502020204030204" pitchFamily="34" charset="0"/>
                <a:cs typeface="+mn-cs"/>
              </a:rPr>
              <a:t>eficiência operacional</a:t>
            </a:r>
            <a:r>
              <a:rPr lang="pt-BR" sz="2800" b="1" dirty="0">
                <a:solidFill>
                  <a:prstClr val="black"/>
                </a:solidFill>
                <a:latin typeface="Calibri" panose="020F0502020204030204"/>
                <a:ea typeface="Calibri" panose="020F0502020204030204" pitchFamily="34" charset="0"/>
                <a:cs typeface="+mn-cs"/>
              </a:rPr>
              <a:t> e encorajar a </a:t>
            </a:r>
            <a:r>
              <a:rPr lang="pt-BR" sz="2800" b="1" u="sng" dirty="0">
                <a:solidFill>
                  <a:prstClr val="black"/>
                </a:solidFill>
                <a:latin typeface="Calibri" panose="020F0502020204030204"/>
                <a:ea typeface="Calibri" panose="020F0502020204030204" pitchFamily="34" charset="0"/>
                <a:cs typeface="+mn-cs"/>
              </a:rPr>
              <a:t>aderência às políticas definidas pela direção</a:t>
            </a:r>
            <a:r>
              <a:rPr lang="pt-BR" sz="2800" b="1" dirty="0">
                <a:solidFill>
                  <a:prstClr val="black"/>
                </a:solidFill>
                <a:latin typeface="Calibri" panose="020F0502020204030204"/>
                <a:ea typeface="Calibri" panose="020F0502020204030204" pitchFamily="34" charset="0"/>
                <a:cs typeface="+mn-cs"/>
              </a:rPr>
              <a:t>, com o objetivo de evitar FRAUDES, ERROS, INEFICIÊNCIAS, CRISES, e RISCOS em geral.</a:t>
            </a:r>
            <a:endParaRPr lang="pt-BR" sz="2800" b="1" dirty="0">
              <a:solidFill>
                <a:prstClr val="black"/>
              </a:solidFill>
              <a:latin typeface="Calibri" panose="020F0502020204030204"/>
              <a:cs typeface="+mn-cs"/>
            </a:endParaRPr>
          </a:p>
          <a:p>
            <a:pPr algn="l"/>
            <a:endParaRPr lang="pt-BR" dirty="0"/>
          </a:p>
          <a:p>
            <a:pPr lvl="0" algn="l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pt-BR" sz="800" u="sng" dirty="0">
                <a:solidFill>
                  <a:srgbClr val="0000FF"/>
                </a:solidFill>
                <a:latin typeface="Calibri" panose="020F0502020204030204"/>
                <a:ea typeface="Calibri" panose="020F0502020204030204" pitchFamily="34" charset="0"/>
                <a:hlinkClick r:id="rId2"/>
              </a:rPr>
              <a:t>Fonte: http://www.portaldeauditoria.com.br/controles-internos/</a:t>
            </a:r>
            <a:r>
              <a:rPr lang="pt-BR" sz="800" dirty="0">
                <a:solidFill>
                  <a:prstClr val="black"/>
                </a:solidFill>
                <a:latin typeface="Calibri" panose="020F0502020204030204"/>
                <a:ea typeface="Calibri" panose="020F0502020204030204" pitchFamily="34" charset="0"/>
              </a:rPr>
              <a:t>. (Acessado em 30/03/2017).</a:t>
            </a:r>
          </a:p>
          <a:p>
            <a:pPr algn="l"/>
            <a:endParaRPr lang="pt-BR" dirty="0"/>
          </a:p>
        </p:txBody>
      </p:sp>
      <p:sp>
        <p:nvSpPr>
          <p:cNvPr id="4" name="Título 3"/>
          <p:cNvSpPr>
            <a:spLocks noGrp="1"/>
          </p:cNvSpPr>
          <p:nvPr>
            <p:ph type="ctrTitle"/>
          </p:nvPr>
        </p:nvSpPr>
        <p:spPr>
          <a:xfrm>
            <a:off x="115910" y="0"/>
            <a:ext cx="9028090" cy="576585"/>
          </a:xfrm>
          <a:prstGeom prst="rect">
            <a:avLst/>
          </a:prstGeom>
          <a:gradFill>
            <a:gsLst>
              <a:gs pos="0">
                <a:schemeClr val="bg2">
                  <a:lumMod val="75000"/>
                </a:schemeClr>
              </a:gs>
              <a:gs pos="35000">
                <a:schemeClr val="bg2">
                  <a:lumMod val="90000"/>
                </a:schemeClr>
              </a:gs>
              <a:gs pos="100000">
                <a:schemeClr val="bg2"/>
              </a:gs>
            </a:gsLst>
          </a:gra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>
              <a:spcBef>
                <a:spcPts val="600"/>
              </a:spcBef>
              <a:spcAft>
                <a:spcPts val="1800"/>
              </a:spcAft>
              <a:defRPr/>
            </a:pP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cs typeface="Arial" pitchFamily="34" charset="0"/>
              </a:rPr>
              <a:t>Controle Interno</a:t>
            </a:r>
          </a:p>
        </p:txBody>
      </p:sp>
    </p:spTree>
    <p:extLst>
      <p:ext uri="{BB962C8B-B14F-4D97-AF65-F5344CB8AC3E}">
        <p14:creationId xmlns:p14="http://schemas.microsoft.com/office/powerpoint/2010/main" val="3700367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309475" y="1340768"/>
            <a:ext cx="8640960" cy="5373216"/>
          </a:xfrm>
        </p:spPr>
        <p:txBody>
          <a:bodyPr>
            <a:noAutofit/>
          </a:bodyPr>
          <a:lstStyle/>
          <a:p>
            <a:pPr algn="just">
              <a:spcBef>
                <a:spcPts val="0"/>
              </a:spcBef>
            </a:pPr>
            <a:r>
              <a:rPr lang="pt-BR" sz="2700" b="1" dirty="0">
                <a:solidFill>
                  <a:prstClr val="black"/>
                </a:solidFill>
                <a:latin typeface="Calibri" panose="020F0502020204030204"/>
                <a:ea typeface="Calibri" panose="020F0502020204030204" pitchFamily="34" charset="0"/>
                <a:cs typeface="+mn-cs"/>
              </a:rPr>
              <a:t>Os controles internos servem para auxiliar o gestor no cumprimento de sua missão tendo em vista a necessidade de conhecimento daquilo que ocorre no município, voltado para técnicas modernas de administração (planejamento e gestão). </a:t>
            </a:r>
          </a:p>
          <a:p>
            <a:pPr algn="just">
              <a:spcBef>
                <a:spcPts val="0"/>
              </a:spcBef>
            </a:pPr>
            <a:endParaRPr lang="pt-BR" sz="2700" b="1" dirty="0">
              <a:solidFill>
                <a:prstClr val="black"/>
              </a:solidFill>
              <a:latin typeface="Calibri" panose="020F0502020204030204"/>
              <a:ea typeface="Calibri" panose="020F0502020204030204" pitchFamily="34" charset="0"/>
              <a:cs typeface="+mn-cs"/>
            </a:endParaRPr>
          </a:p>
          <a:p>
            <a:pPr algn="just">
              <a:spcBef>
                <a:spcPts val="0"/>
              </a:spcBef>
            </a:pPr>
            <a:r>
              <a:rPr lang="pt-BR" sz="2700" b="1" dirty="0">
                <a:solidFill>
                  <a:prstClr val="black"/>
                </a:solidFill>
                <a:latin typeface="Calibri" panose="020F0502020204030204"/>
                <a:ea typeface="Calibri" panose="020F0502020204030204" pitchFamily="34" charset="0"/>
                <a:cs typeface="+mn-cs"/>
              </a:rPr>
              <a:t>Antes de ser meio de fiscalização, os controles internos têm cunho preventivo, pois oferecem ao gestor público a tranquilidade de estar informado da legalidade e legitimidade dos atos de administração que estão sendo praticados, da viabilidade ou não do cumprimento das diretrizes e metas estabelecidas, possibilitando a correção de eventuais desvios ou rumos de sua administração.</a:t>
            </a:r>
          </a:p>
        </p:txBody>
      </p:sp>
      <p:sp>
        <p:nvSpPr>
          <p:cNvPr id="4" name="Título 3"/>
          <p:cNvSpPr>
            <a:spLocks noGrp="1"/>
          </p:cNvSpPr>
          <p:nvPr>
            <p:ph type="ctrTitle"/>
          </p:nvPr>
        </p:nvSpPr>
        <p:spPr>
          <a:xfrm>
            <a:off x="115910" y="0"/>
            <a:ext cx="9028090" cy="576585"/>
          </a:xfrm>
          <a:prstGeom prst="rect">
            <a:avLst/>
          </a:prstGeom>
          <a:gradFill>
            <a:gsLst>
              <a:gs pos="0">
                <a:schemeClr val="bg2">
                  <a:lumMod val="75000"/>
                </a:schemeClr>
              </a:gs>
              <a:gs pos="35000">
                <a:schemeClr val="bg2">
                  <a:lumMod val="90000"/>
                </a:schemeClr>
              </a:gs>
              <a:gs pos="100000">
                <a:schemeClr val="bg2"/>
              </a:gs>
            </a:gsLst>
          </a:gra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>
              <a:spcBef>
                <a:spcPts val="600"/>
              </a:spcBef>
              <a:spcAft>
                <a:spcPts val="1800"/>
              </a:spcAft>
              <a:defRPr/>
            </a:pP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cs typeface="Arial" pitchFamily="34" charset="0"/>
              </a:rPr>
              <a:t>Controle Interno</a:t>
            </a:r>
          </a:p>
        </p:txBody>
      </p:sp>
    </p:spTree>
    <p:extLst>
      <p:ext uri="{BB962C8B-B14F-4D97-AF65-F5344CB8AC3E}">
        <p14:creationId xmlns:p14="http://schemas.microsoft.com/office/powerpoint/2010/main" val="2491801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251520" y="1484784"/>
            <a:ext cx="8784976" cy="4968552"/>
          </a:xfrm>
        </p:spPr>
        <p:txBody>
          <a:bodyPr>
            <a:normAutofit lnSpcReduction="10000"/>
          </a:bodyPr>
          <a:lstStyle/>
          <a:p>
            <a:pPr marL="342900" lvl="0" indent="-342900" algn="just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prstClr val="black"/>
                </a:solidFill>
                <a:latin typeface="Calibri" panose="020F0502020204030204"/>
                <a:cs typeface="+mn-cs"/>
              </a:rPr>
              <a:t> </a:t>
            </a:r>
            <a:r>
              <a:rPr lang="pt-BR" sz="2700" b="1" dirty="0">
                <a:solidFill>
                  <a:prstClr val="black"/>
                </a:solidFill>
                <a:latin typeface="Calibri" panose="020F0502020204030204"/>
                <a:cs typeface="+mn-cs"/>
              </a:rPr>
              <a:t>Ao deixar seu carro num estacionamento ou na rua, você verifica se ele está com todas as portas trancadas?</a:t>
            </a:r>
          </a:p>
          <a:p>
            <a:pPr lvl="0" algn="just">
              <a:spcBef>
                <a:spcPts val="0"/>
              </a:spcBef>
            </a:pPr>
            <a:endParaRPr lang="pt-BR" sz="2700" b="1" dirty="0">
              <a:solidFill>
                <a:prstClr val="black"/>
              </a:solidFill>
              <a:latin typeface="Calibri" panose="020F0502020204030204"/>
              <a:cs typeface="+mn-cs"/>
            </a:endParaRPr>
          </a:p>
          <a:p>
            <a:pPr marL="342900" lvl="0" indent="-342900" algn="just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pt-BR" sz="2700" b="1" dirty="0">
                <a:solidFill>
                  <a:prstClr val="black"/>
                </a:solidFill>
                <a:latin typeface="Calibri" panose="020F0502020204030204"/>
                <a:cs typeface="+mn-cs"/>
              </a:rPr>
              <a:t> Quando sai de casa, você verifica se todas as portas estão devidamente trancadas? Mais uma vez, você está executando uma função de controle e protegendo seus bens.</a:t>
            </a:r>
          </a:p>
          <a:p>
            <a:pPr lvl="0" algn="just">
              <a:spcBef>
                <a:spcPts val="0"/>
              </a:spcBef>
            </a:pPr>
            <a:endParaRPr lang="pt-BR" sz="2700" b="1" dirty="0">
              <a:solidFill>
                <a:prstClr val="black"/>
              </a:solidFill>
              <a:latin typeface="Calibri" panose="020F0502020204030204"/>
              <a:cs typeface="+mn-cs"/>
            </a:endParaRPr>
          </a:p>
          <a:p>
            <a:pPr marL="342900" lvl="0" indent="-342900" algn="just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pt-BR" sz="2700" b="1" dirty="0">
                <a:solidFill>
                  <a:prstClr val="black"/>
                </a:solidFill>
                <a:latin typeface="Calibri" panose="020F0502020204030204"/>
                <a:cs typeface="+mn-cs"/>
              </a:rPr>
              <a:t> Isso também acontece nos locais de trabalho, onde também existem mecanismos de controle, cujos objetivos são: proteger os recursos, promover a eficiência,  encorajar o cumprimento das determinações, dentre muitos outros comandos.</a:t>
            </a:r>
          </a:p>
          <a:p>
            <a:endParaRPr lang="pt-BR" dirty="0"/>
          </a:p>
        </p:txBody>
      </p:sp>
      <p:sp>
        <p:nvSpPr>
          <p:cNvPr id="5" name="Título 4"/>
          <p:cNvSpPr>
            <a:spLocks noGrp="1"/>
          </p:cNvSpPr>
          <p:nvPr>
            <p:ph type="ctrTitle"/>
          </p:nvPr>
        </p:nvSpPr>
        <p:spPr>
          <a:xfrm>
            <a:off x="107504" y="0"/>
            <a:ext cx="9036495" cy="620688"/>
          </a:xfrm>
          <a:prstGeom prst="rect">
            <a:avLst/>
          </a:prstGeom>
          <a:gradFill>
            <a:gsLst>
              <a:gs pos="0">
                <a:schemeClr val="bg2">
                  <a:lumMod val="75000"/>
                </a:schemeClr>
              </a:gs>
              <a:gs pos="35000">
                <a:schemeClr val="bg2">
                  <a:lumMod val="90000"/>
                </a:schemeClr>
              </a:gs>
              <a:gs pos="100000">
                <a:schemeClr val="bg2"/>
              </a:gs>
            </a:gsLst>
          </a:gra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spcBef>
                <a:spcPts val="600"/>
              </a:spcBef>
              <a:spcAft>
                <a:spcPts val="1800"/>
              </a:spcAft>
              <a:defRPr/>
            </a:pP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cs typeface="Arial" pitchFamily="34" charset="0"/>
              </a:rPr>
              <a:t>Mecanismos de Controle</a:t>
            </a:r>
          </a:p>
        </p:txBody>
      </p:sp>
    </p:spTree>
    <p:extLst>
      <p:ext uri="{BB962C8B-B14F-4D97-AF65-F5344CB8AC3E}">
        <p14:creationId xmlns:p14="http://schemas.microsoft.com/office/powerpoint/2010/main" val="685502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251520" y="1484784"/>
            <a:ext cx="8784976" cy="4968552"/>
          </a:xfrm>
        </p:spPr>
        <p:txBody>
          <a:bodyPr>
            <a:normAutofit/>
          </a:bodyPr>
          <a:lstStyle/>
          <a:p>
            <a:pPr marL="342900" lvl="0" indent="-342900" algn="just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pt-BR" dirty="0"/>
          </a:p>
        </p:txBody>
      </p:sp>
      <p:sp>
        <p:nvSpPr>
          <p:cNvPr id="5" name="Título 4"/>
          <p:cNvSpPr>
            <a:spLocks noGrp="1"/>
          </p:cNvSpPr>
          <p:nvPr>
            <p:ph type="ctrTitle"/>
          </p:nvPr>
        </p:nvSpPr>
        <p:spPr>
          <a:xfrm>
            <a:off x="107504" y="0"/>
            <a:ext cx="9036495" cy="620688"/>
          </a:xfrm>
          <a:prstGeom prst="rect">
            <a:avLst/>
          </a:prstGeom>
          <a:gradFill>
            <a:gsLst>
              <a:gs pos="0">
                <a:schemeClr val="bg2">
                  <a:lumMod val="75000"/>
                </a:schemeClr>
              </a:gs>
              <a:gs pos="35000">
                <a:schemeClr val="bg2">
                  <a:lumMod val="90000"/>
                </a:schemeClr>
              </a:gs>
              <a:gs pos="100000">
                <a:schemeClr val="bg2"/>
              </a:gs>
            </a:gsLst>
          </a:gra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spcBef>
                <a:spcPts val="600"/>
              </a:spcBef>
              <a:spcAft>
                <a:spcPts val="1800"/>
              </a:spcAft>
              <a:defRPr/>
            </a:pP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cs typeface="Arial" pitchFamily="34" charset="0"/>
              </a:rPr>
              <a:t>POR ONDE COMEÇAR?</a:t>
            </a:r>
          </a:p>
        </p:txBody>
      </p:sp>
      <p:pic>
        <p:nvPicPr>
          <p:cNvPr id="2" name="Imagem 1" descr="Envie tua dúvida - Sempre em Cristo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484784"/>
            <a:ext cx="8784976" cy="4968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6608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4"/>
          <p:cNvSpPr>
            <a:spLocks noGrp="1"/>
          </p:cNvSpPr>
          <p:nvPr>
            <p:ph type="ctrTitle"/>
          </p:nvPr>
        </p:nvSpPr>
        <p:spPr>
          <a:xfrm>
            <a:off x="107504" y="0"/>
            <a:ext cx="9036495" cy="620688"/>
          </a:xfrm>
          <a:prstGeom prst="rect">
            <a:avLst/>
          </a:prstGeom>
          <a:gradFill>
            <a:gsLst>
              <a:gs pos="0">
                <a:schemeClr val="bg2">
                  <a:lumMod val="75000"/>
                </a:schemeClr>
              </a:gs>
              <a:gs pos="35000">
                <a:schemeClr val="bg2">
                  <a:lumMod val="90000"/>
                </a:schemeClr>
              </a:gs>
              <a:gs pos="100000">
                <a:schemeClr val="bg2"/>
              </a:gs>
            </a:gsLst>
          </a:gra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spcBef>
                <a:spcPts val="450"/>
              </a:spcBef>
              <a:spcAft>
                <a:spcPts val="1350"/>
              </a:spcAft>
              <a:defRPr/>
            </a:pP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cs typeface="Arial" pitchFamily="34" charset="0"/>
              </a:rPr>
              <a:t>Aspectos Chave de Controle Interno</a:t>
            </a:r>
          </a:p>
        </p:txBody>
      </p:sp>
      <p:graphicFrame>
        <p:nvGraphicFramePr>
          <p:cNvPr id="6" name="Diagrama 5"/>
          <p:cNvGraphicFramePr/>
          <p:nvPr>
            <p:extLst>
              <p:ext uri="{D42A27DB-BD31-4B8C-83A1-F6EECF244321}">
                <p14:modId xmlns:p14="http://schemas.microsoft.com/office/powerpoint/2010/main" val="2247936632"/>
              </p:ext>
            </p:extLst>
          </p:nvPr>
        </p:nvGraphicFramePr>
        <p:xfrm>
          <a:off x="2232212" y="1700808"/>
          <a:ext cx="4572000" cy="3672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Retângulo 7"/>
          <p:cNvSpPr/>
          <p:nvPr/>
        </p:nvSpPr>
        <p:spPr>
          <a:xfrm>
            <a:off x="1763688" y="5534798"/>
            <a:ext cx="588665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600" dirty="0"/>
              <a:t>FONTE: </a:t>
            </a:r>
            <a:r>
              <a:rPr lang="pt-BR" sz="600" b="1" dirty="0"/>
              <a:t>Curso “Marco Integral de </a:t>
            </a:r>
            <a:r>
              <a:rPr lang="pt-BR" sz="600" b="1" dirty="0" err="1"/>
              <a:t>Control</a:t>
            </a:r>
            <a:r>
              <a:rPr lang="pt-BR" sz="600" b="1" dirty="0"/>
              <a:t> Interno COSO 2013 - Quinta </a:t>
            </a:r>
            <a:r>
              <a:rPr lang="pt-BR" sz="600" b="1" dirty="0" err="1"/>
              <a:t>Clase</a:t>
            </a:r>
            <a:r>
              <a:rPr lang="pt-BR" sz="600" b="1" dirty="0"/>
              <a:t>” – Dr. Miguel Aguilar Serrano – Abr.2015.</a:t>
            </a:r>
            <a:endParaRPr lang="pt-BR" sz="600" dirty="0"/>
          </a:p>
          <a:p>
            <a:r>
              <a:rPr lang="pt-BR" sz="600" dirty="0">
                <a:hlinkClick r:id="rId7"/>
              </a:rPr>
              <a:t>http://es.slideshare.net/miguelserrano5851127/curso-marco-integral-de-control-interno-coso-2013-quinta-clase-dr-miguel-aguilar-serrano-abr2015</a:t>
            </a:r>
            <a:r>
              <a:rPr lang="pt-BR" sz="600" dirty="0"/>
              <a:t> (Acessado em 24/01/2017).</a:t>
            </a:r>
          </a:p>
        </p:txBody>
      </p:sp>
    </p:spTree>
    <p:extLst>
      <p:ext uri="{BB962C8B-B14F-4D97-AF65-F5344CB8AC3E}">
        <p14:creationId xmlns:p14="http://schemas.microsoft.com/office/powerpoint/2010/main" val="18576675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  <a:alpha val="9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4"/>
          <p:cNvSpPr>
            <a:spLocks noGrp="1"/>
          </p:cNvSpPr>
          <p:nvPr>
            <p:ph type="ctrTitle"/>
          </p:nvPr>
        </p:nvSpPr>
        <p:spPr>
          <a:xfrm>
            <a:off x="107504" y="0"/>
            <a:ext cx="9036495" cy="620688"/>
          </a:xfrm>
          <a:prstGeom prst="rect">
            <a:avLst/>
          </a:prstGeom>
          <a:gradFill>
            <a:gsLst>
              <a:gs pos="0">
                <a:schemeClr val="bg2">
                  <a:lumMod val="75000"/>
                </a:schemeClr>
              </a:gs>
              <a:gs pos="35000">
                <a:schemeClr val="bg2">
                  <a:lumMod val="90000"/>
                </a:schemeClr>
              </a:gs>
              <a:gs pos="100000">
                <a:schemeClr val="bg2"/>
              </a:gs>
            </a:gsLst>
          </a:gra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spcBef>
                <a:spcPts val="600"/>
              </a:spcBef>
              <a:spcAft>
                <a:spcPts val="1800"/>
              </a:spcAft>
              <a:defRPr/>
            </a:pP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cs typeface="Arial" pitchFamily="34" charset="0"/>
              </a:rPr>
              <a:t>Fluxo de Trabalho/ Rotinas</a:t>
            </a:r>
          </a:p>
        </p:txBody>
      </p:sp>
      <p:pic>
        <p:nvPicPr>
          <p:cNvPr id="6" name="Imagem 5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48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51521" y="1431604"/>
            <a:ext cx="8660362" cy="5237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8701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  <a:alpha val="9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4"/>
          <p:cNvSpPr>
            <a:spLocks noGrp="1"/>
          </p:cNvSpPr>
          <p:nvPr>
            <p:ph type="ctrTitle"/>
          </p:nvPr>
        </p:nvSpPr>
        <p:spPr>
          <a:xfrm>
            <a:off x="107504" y="0"/>
            <a:ext cx="9036495" cy="620688"/>
          </a:xfrm>
          <a:prstGeom prst="rect">
            <a:avLst/>
          </a:prstGeom>
          <a:gradFill>
            <a:gsLst>
              <a:gs pos="0">
                <a:schemeClr val="bg2">
                  <a:lumMod val="75000"/>
                </a:schemeClr>
              </a:gs>
              <a:gs pos="35000">
                <a:schemeClr val="bg2">
                  <a:lumMod val="90000"/>
                </a:schemeClr>
              </a:gs>
              <a:gs pos="100000">
                <a:schemeClr val="bg2"/>
              </a:gs>
            </a:gsLst>
          </a:gra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spcBef>
                <a:spcPts val="600"/>
              </a:spcBef>
              <a:spcAft>
                <a:spcPts val="1800"/>
              </a:spcAft>
              <a:defRPr/>
            </a:pP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cs typeface="Arial" pitchFamily="34" charset="0"/>
              </a:rPr>
              <a:t>Sugestões</a:t>
            </a:r>
          </a:p>
        </p:txBody>
      </p:sp>
      <p:sp>
        <p:nvSpPr>
          <p:cNvPr id="2" name="Retângulo 1"/>
          <p:cNvSpPr/>
          <p:nvPr/>
        </p:nvSpPr>
        <p:spPr>
          <a:xfrm>
            <a:off x="251520" y="1700808"/>
            <a:ext cx="8712968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prstClr val="black"/>
                </a:solidFill>
              </a:rPr>
              <a:t>Estruturar SCI ou Controladoria independente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prstClr val="black"/>
                </a:solidFill>
              </a:rPr>
              <a:t>Formar equipe multidisciplinar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prstClr val="black"/>
                </a:solidFill>
              </a:rPr>
              <a:t>Investir em treinamento e capacitação</a:t>
            </a:r>
          </a:p>
          <a:p>
            <a:pPr marL="342900" lvl="0" indent="-342900" algn="just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prstClr val="black"/>
                </a:solidFill>
              </a:rPr>
              <a:t>Elaborar planejamento de auditorias em conformidade com PPA  </a:t>
            </a:r>
          </a:p>
          <a:p>
            <a:pPr marL="342900" lvl="0" indent="-342900" algn="just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prstClr val="black"/>
                </a:solidFill>
              </a:rPr>
              <a:t>Implantar sistemas (Sistema Audi)</a:t>
            </a:r>
          </a:p>
          <a:p>
            <a:pPr marL="342900" lvl="0" indent="-342900" algn="just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prstClr val="black"/>
                </a:solidFill>
              </a:rPr>
              <a:t>Monitoramento</a:t>
            </a:r>
          </a:p>
          <a:p>
            <a:pPr marL="342900" lvl="0" indent="-342900" algn="just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prstClr val="black"/>
                </a:solidFill>
              </a:rPr>
              <a:t>Elaborar Manual de procedimentos</a:t>
            </a:r>
          </a:p>
          <a:p>
            <a:pPr marL="342900" lvl="0" indent="-342900" algn="just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prstClr val="black"/>
                </a:solidFill>
              </a:rPr>
              <a:t>Elaborar planejamento estratégico do Controle Interno por unidade:</a:t>
            </a:r>
          </a:p>
          <a:p>
            <a:pPr marL="342900" lvl="0" indent="-342900" algn="just"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pt-BR" sz="2000" b="1" dirty="0">
                <a:solidFill>
                  <a:prstClr val="black"/>
                </a:solidFill>
              </a:rPr>
              <a:t> Contábil</a:t>
            </a:r>
          </a:p>
          <a:p>
            <a:pPr marL="342900" lvl="0" indent="-342900" algn="just"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pt-BR" sz="2000" b="1" dirty="0">
                <a:solidFill>
                  <a:prstClr val="black"/>
                </a:solidFill>
              </a:rPr>
              <a:t>Patrimônio</a:t>
            </a:r>
          </a:p>
          <a:p>
            <a:pPr marL="342900" lvl="0" indent="-342900" algn="just"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pt-BR" sz="2000" b="1" dirty="0">
                <a:solidFill>
                  <a:prstClr val="black"/>
                </a:solidFill>
              </a:rPr>
              <a:t>Tributação</a:t>
            </a:r>
          </a:p>
          <a:p>
            <a:pPr marL="342900" lvl="0" indent="-342900" algn="just"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pt-BR" sz="2000" b="1" dirty="0">
                <a:solidFill>
                  <a:prstClr val="black"/>
                </a:solidFill>
              </a:rPr>
              <a:t>Engenharia</a:t>
            </a:r>
          </a:p>
          <a:p>
            <a:pPr marL="342900" lvl="0" indent="-342900" algn="just"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pt-BR" sz="2000" b="1" dirty="0">
                <a:solidFill>
                  <a:prstClr val="black"/>
                </a:solidFill>
              </a:rPr>
              <a:t>Educação</a:t>
            </a:r>
          </a:p>
          <a:p>
            <a:pPr marL="342900" lvl="0" indent="-342900" algn="just"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pt-BR" sz="2000" b="1" dirty="0">
                <a:solidFill>
                  <a:prstClr val="black"/>
                </a:solidFill>
              </a:rPr>
              <a:t>Saúde</a:t>
            </a:r>
          </a:p>
          <a:p>
            <a:pPr marL="342900" lvl="0" indent="-342900" algn="just"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pt-BR" sz="2000" b="1" dirty="0">
                <a:solidFill>
                  <a:prstClr val="black"/>
                </a:solidFill>
              </a:rPr>
              <a:t>Transportes</a:t>
            </a:r>
          </a:p>
          <a:p>
            <a:pPr lvl="0" algn="just">
              <a:spcBef>
                <a:spcPts val="0"/>
              </a:spcBef>
            </a:pPr>
            <a:endParaRPr lang="pt-BR" sz="2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52510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  <a:alpha val="9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4"/>
          <p:cNvSpPr>
            <a:spLocks noGrp="1"/>
          </p:cNvSpPr>
          <p:nvPr>
            <p:ph type="ctrTitle"/>
          </p:nvPr>
        </p:nvSpPr>
        <p:spPr>
          <a:xfrm>
            <a:off x="107504" y="0"/>
            <a:ext cx="9036495" cy="620688"/>
          </a:xfrm>
          <a:prstGeom prst="rect">
            <a:avLst/>
          </a:prstGeom>
          <a:gradFill>
            <a:gsLst>
              <a:gs pos="0">
                <a:schemeClr val="bg2">
                  <a:lumMod val="75000"/>
                </a:schemeClr>
              </a:gs>
              <a:gs pos="35000">
                <a:schemeClr val="bg2">
                  <a:lumMod val="90000"/>
                </a:schemeClr>
              </a:gs>
              <a:gs pos="100000">
                <a:schemeClr val="bg2"/>
              </a:gs>
            </a:gsLst>
          </a:gra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spcBef>
                <a:spcPts val="600"/>
              </a:spcBef>
              <a:spcAft>
                <a:spcPts val="1800"/>
              </a:spcAft>
              <a:defRPr/>
            </a:pP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cs typeface="Arial" pitchFamily="34" charset="0"/>
              </a:rPr>
              <a:t>Sugestões</a:t>
            </a:r>
          </a:p>
        </p:txBody>
      </p:sp>
      <p:sp>
        <p:nvSpPr>
          <p:cNvPr id="2" name="Retângulo 1"/>
          <p:cNvSpPr/>
          <p:nvPr/>
        </p:nvSpPr>
        <p:spPr>
          <a:xfrm>
            <a:off x="251520" y="1700808"/>
            <a:ext cx="871296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prstClr val="black"/>
                </a:solidFill>
              </a:rPr>
              <a:t>Plano de Auditoria Prefeitura Municipal de </a:t>
            </a:r>
            <a:r>
              <a:rPr lang="pt-BR" sz="2000" b="1" dirty="0" err="1">
                <a:solidFill>
                  <a:prstClr val="black"/>
                </a:solidFill>
              </a:rPr>
              <a:t>Ivorá</a:t>
            </a:r>
            <a:r>
              <a:rPr lang="pt-BR" sz="2000" b="1" dirty="0">
                <a:solidFill>
                  <a:prstClr val="black"/>
                </a:solidFill>
              </a:rPr>
              <a:t>-RS 2017</a:t>
            </a:r>
          </a:p>
          <a:p>
            <a:pPr lvl="0" algn="just">
              <a:spcBef>
                <a:spcPts val="0"/>
              </a:spcBef>
            </a:pPr>
            <a:r>
              <a:rPr lang="pt-BR" sz="2000" dirty="0">
                <a:solidFill>
                  <a:prstClr val="black"/>
                </a:solidFill>
              </a:rPr>
              <a:t>file:///C:/Users/cristiane.gaby/Downloads/PLANO%20DE%20TRABALHO%20CONTROLE%20INTERNO%202017.pdf </a:t>
            </a:r>
          </a:p>
          <a:p>
            <a:pPr lvl="0" algn="just">
              <a:spcBef>
                <a:spcPts val="0"/>
              </a:spcBef>
            </a:pPr>
            <a:endParaRPr lang="pt-BR" sz="2000" dirty="0">
              <a:solidFill>
                <a:prstClr val="black"/>
              </a:solidFill>
            </a:endParaRPr>
          </a:p>
          <a:p>
            <a:pPr marL="285750" lvl="0" indent="-285750" algn="just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prstClr val="black"/>
                </a:solidFill>
              </a:rPr>
              <a:t>Manual de Procedimentos – Secretaria Municipal de Controles Internos – Prefeitura Municipal de Poços de Caldas-MG</a:t>
            </a:r>
          </a:p>
          <a:p>
            <a:pPr lvl="0" algn="just">
              <a:spcBef>
                <a:spcPts val="0"/>
              </a:spcBef>
            </a:pPr>
            <a:r>
              <a:rPr lang="pt-BR" sz="2000" dirty="0">
                <a:solidFill>
                  <a:prstClr val="black"/>
                </a:solidFill>
              </a:rPr>
              <a:t>http://www.pocosdecaldas.mg.gov.br/site/wp-content/uploads/2012/12/MANUAL-DE-PROCEDIMENTOS-CONTROLE-INTERNO-COMPLETO1.pdf</a:t>
            </a:r>
          </a:p>
          <a:p>
            <a:pPr marL="342900" lvl="0" indent="-342900" algn="just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pt-BR" dirty="0">
              <a:solidFill>
                <a:prstClr val="black"/>
              </a:solidFill>
            </a:endParaRPr>
          </a:p>
          <a:p>
            <a:pPr marL="342900" lvl="0" indent="-342900" algn="just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prstClr val="black"/>
                </a:solidFill>
              </a:rPr>
              <a:t>Nota de Orientação </a:t>
            </a:r>
            <a:r>
              <a:rPr lang="pt-BR" sz="2000" dirty="0">
                <a:solidFill>
                  <a:prstClr val="black"/>
                </a:solidFill>
              </a:rPr>
              <a:t>direcionadas às unidades da Instituição - exemplos</a:t>
            </a:r>
          </a:p>
        </p:txBody>
      </p:sp>
    </p:spTree>
    <p:extLst>
      <p:ext uri="{BB962C8B-B14F-4D97-AF65-F5344CB8AC3E}">
        <p14:creationId xmlns:p14="http://schemas.microsoft.com/office/powerpoint/2010/main" val="11532278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323528" y="2492896"/>
            <a:ext cx="6552728" cy="1484784"/>
          </a:xfrm>
        </p:spPr>
        <p:txBody>
          <a:bodyPr>
            <a:noAutofit/>
          </a:bodyPr>
          <a:lstStyle/>
          <a:p>
            <a:endParaRPr lang="pt-BR" sz="5400" dirty="0">
              <a:latin typeface="+mj-lt"/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331640" y="5013176"/>
            <a:ext cx="6400800" cy="576064"/>
          </a:xfrm>
        </p:spPr>
        <p:txBody>
          <a:bodyPr>
            <a:normAutofit lnSpcReduction="10000"/>
          </a:bodyPr>
          <a:lstStyle/>
          <a:p>
            <a:endParaRPr lang="pt-BR" dirty="0"/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620" y="1412776"/>
            <a:ext cx="8250840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73085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6158949"/>
            <a:ext cx="7821846" cy="249958"/>
          </a:xfrm>
          <a:prstGeom prst="rect">
            <a:avLst/>
          </a:prstGeom>
        </p:spPr>
      </p:pic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251520" y="1484784"/>
            <a:ext cx="8784976" cy="4968552"/>
          </a:xfrm>
        </p:spPr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5" name="Título 4"/>
          <p:cNvSpPr>
            <a:spLocks noGrp="1"/>
          </p:cNvSpPr>
          <p:nvPr>
            <p:ph type="ctrTitle"/>
          </p:nvPr>
        </p:nvSpPr>
        <p:spPr>
          <a:xfrm>
            <a:off x="167425" y="0"/>
            <a:ext cx="8976575" cy="620689"/>
          </a:xfrm>
          <a:prstGeom prst="rect">
            <a:avLst/>
          </a:prstGeom>
          <a:gradFill>
            <a:gsLst>
              <a:gs pos="0">
                <a:schemeClr val="bg2">
                  <a:lumMod val="75000"/>
                </a:schemeClr>
              </a:gs>
              <a:gs pos="35000">
                <a:schemeClr val="bg2">
                  <a:lumMod val="90000"/>
                </a:schemeClr>
              </a:gs>
              <a:gs pos="100000">
                <a:schemeClr val="bg2"/>
              </a:gs>
            </a:gsLst>
          </a:gra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spcBef>
                <a:spcPts val="600"/>
              </a:spcBef>
              <a:spcAft>
                <a:spcPts val="1800"/>
              </a:spcAft>
              <a:defRPr/>
            </a:pP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cs typeface="Arial" pitchFamily="34" charset="0"/>
              </a:rPr>
              <a:t>O Modelo das Três Linhas de Defesa</a:t>
            </a:r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2" y="1628801"/>
            <a:ext cx="7961952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7550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233263" y="1412776"/>
            <a:ext cx="8587209" cy="4680520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pt-BR" sz="2400" dirty="0">
                <a:solidFill>
                  <a:prstClr val="black"/>
                </a:solidFill>
                <a:latin typeface="Calibri" panose="020F0502020204030204"/>
                <a:cs typeface="+mn-cs"/>
              </a:rPr>
              <a:t> 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pt-BR" sz="3900" b="1" dirty="0">
                <a:solidFill>
                  <a:prstClr val="black"/>
                </a:solidFill>
                <a:latin typeface="Calibri" panose="020F0502020204030204"/>
                <a:ea typeface="Calibri" panose="020F0502020204030204" pitchFamily="34" charset="0"/>
                <a:cs typeface="+mn-cs"/>
              </a:rPr>
              <a:t>Ações de auditoria devidamente tipificadas;</a:t>
            </a:r>
          </a:p>
          <a:p>
            <a:pPr algn="just"/>
            <a:endParaRPr lang="pt-BR" sz="3900" b="1" dirty="0">
              <a:solidFill>
                <a:prstClr val="black"/>
              </a:solidFill>
              <a:latin typeface="Calibri" panose="020F0502020204030204"/>
              <a:ea typeface="Calibri" panose="020F0502020204030204" pitchFamily="34" charset="0"/>
              <a:cs typeface="+mn-cs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pt-BR" sz="3900" b="1" dirty="0">
                <a:solidFill>
                  <a:prstClr val="black"/>
                </a:solidFill>
                <a:latin typeface="Calibri" panose="020F0502020204030204"/>
                <a:ea typeface="Calibri" panose="020F0502020204030204" pitchFamily="34" charset="0"/>
                <a:cs typeface="+mn-cs"/>
              </a:rPr>
              <a:t>Verificação da legalidade e regularidade dos atos administrativos em relação ao planejamento, programação, execução, fiscalização, controle e avaliação da gestão pública;</a:t>
            </a:r>
          </a:p>
          <a:p>
            <a:pPr algn="just"/>
            <a:endParaRPr lang="pt-BR" sz="3900" b="1" dirty="0">
              <a:solidFill>
                <a:prstClr val="black"/>
              </a:solidFill>
              <a:latin typeface="Calibri" panose="020F0502020204030204"/>
              <a:ea typeface="Calibri" panose="020F0502020204030204" pitchFamily="34" charset="0"/>
              <a:cs typeface="+mn-cs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pt-BR" sz="3900" b="1" dirty="0">
                <a:solidFill>
                  <a:prstClr val="black"/>
                </a:solidFill>
                <a:latin typeface="Calibri" panose="020F0502020204030204"/>
                <a:ea typeface="Calibri" panose="020F0502020204030204" pitchFamily="34" charset="0"/>
                <a:cs typeface="+mn-cs"/>
              </a:rPr>
              <a:t>Inspeções contínuas efetuadas nos órgãos e entidades da Administração Pública utilizando-se das técnicas de acompanhamento e verificação de procedimentos administrativos, com expedição de despachos e manifestações de caráter </a:t>
            </a:r>
            <a:r>
              <a:rPr lang="pt-BR" sz="3900" b="1" dirty="0" err="1">
                <a:solidFill>
                  <a:prstClr val="black"/>
                </a:solidFill>
                <a:latin typeface="Calibri" panose="020F0502020204030204"/>
                <a:ea typeface="Calibri" panose="020F0502020204030204" pitchFamily="34" charset="0"/>
                <a:cs typeface="+mn-cs"/>
              </a:rPr>
              <a:t>detectivo</a:t>
            </a:r>
            <a:r>
              <a:rPr lang="pt-BR" sz="3900" b="1" dirty="0">
                <a:solidFill>
                  <a:prstClr val="black"/>
                </a:solidFill>
                <a:latin typeface="Calibri" panose="020F0502020204030204"/>
                <a:ea typeface="Calibri" panose="020F0502020204030204" pitchFamily="34" charset="0"/>
                <a:cs typeface="+mn-cs"/>
              </a:rPr>
              <a:t> e corretivo.</a:t>
            </a:r>
          </a:p>
        </p:txBody>
      </p:sp>
      <p:sp>
        <p:nvSpPr>
          <p:cNvPr id="5" name="Título 4"/>
          <p:cNvSpPr>
            <a:spLocks noGrp="1"/>
          </p:cNvSpPr>
          <p:nvPr>
            <p:ph type="ctrTitle"/>
          </p:nvPr>
        </p:nvSpPr>
        <p:spPr>
          <a:xfrm>
            <a:off x="107504" y="0"/>
            <a:ext cx="9036495" cy="620688"/>
          </a:xfrm>
          <a:prstGeom prst="rect">
            <a:avLst/>
          </a:prstGeom>
          <a:gradFill>
            <a:gsLst>
              <a:gs pos="0">
                <a:schemeClr val="bg2">
                  <a:lumMod val="75000"/>
                </a:schemeClr>
              </a:gs>
              <a:gs pos="35000">
                <a:schemeClr val="bg2">
                  <a:lumMod val="90000"/>
                </a:schemeClr>
              </a:gs>
              <a:gs pos="100000">
                <a:schemeClr val="bg2"/>
              </a:gs>
            </a:gsLst>
          </a:gra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spcBef>
                <a:spcPts val="600"/>
              </a:spcBef>
              <a:spcAft>
                <a:spcPts val="1800"/>
              </a:spcAft>
              <a:defRPr/>
            </a:pP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cs typeface="Arial" pitchFamily="34" charset="0"/>
              </a:rPr>
              <a:t>Atividades de Auditoria</a:t>
            </a:r>
          </a:p>
        </p:txBody>
      </p:sp>
    </p:spTree>
    <p:extLst>
      <p:ext uri="{BB962C8B-B14F-4D97-AF65-F5344CB8AC3E}">
        <p14:creationId xmlns:p14="http://schemas.microsoft.com/office/powerpoint/2010/main" val="38228062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  <a:alpha val="9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4"/>
          <p:cNvSpPr>
            <a:spLocks noGrp="1"/>
          </p:cNvSpPr>
          <p:nvPr>
            <p:ph type="ctrTitle"/>
          </p:nvPr>
        </p:nvSpPr>
        <p:spPr>
          <a:xfrm>
            <a:off x="108945" y="0"/>
            <a:ext cx="9036495" cy="620688"/>
          </a:xfrm>
          <a:prstGeom prst="rect">
            <a:avLst/>
          </a:prstGeom>
          <a:gradFill>
            <a:gsLst>
              <a:gs pos="0">
                <a:schemeClr val="bg2">
                  <a:lumMod val="75000"/>
                </a:schemeClr>
              </a:gs>
              <a:gs pos="35000">
                <a:schemeClr val="bg2">
                  <a:lumMod val="90000"/>
                </a:schemeClr>
              </a:gs>
              <a:gs pos="100000">
                <a:schemeClr val="bg2"/>
              </a:gs>
            </a:gsLst>
          </a:gra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>
              <a:spcBef>
                <a:spcPts val="600"/>
              </a:spcBef>
              <a:spcAft>
                <a:spcPts val="1800"/>
              </a:spcAft>
              <a:defRPr/>
            </a:pP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cs typeface="Arial" pitchFamily="34" charset="0"/>
              </a:rPr>
              <a:t>Ferramenta para Auditorias</a:t>
            </a:r>
            <a:b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cs typeface="Arial" pitchFamily="34" charset="0"/>
              </a:rPr>
            </a:b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cs typeface="Arial" pitchFamily="34" charset="0"/>
              </a:rPr>
              <a:t>SISTEMA AUDI</a:t>
            </a:r>
          </a:p>
        </p:txBody>
      </p:sp>
      <p:sp>
        <p:nvSpPr>
          <p:cNvPr id="7" name="Retângulo 6"/>
          <p:cNvSpPr/>
          <p:nvPr/>
        </p:nvSpPr>
        <p:spPr>
          <a:xfrm>
            <a:off x="1979712" y="1412776"/>
            <a:ext cx="5112568" cy="504056"/>
          </a:xfrm>
          <a:prstGeom prst="rect">
            <a:avLst/>
          </a:prstGeom>
          <a:gradFill>
            <a:gsLst>
              <a:gs pos="0">
                <a:schemeClr val="bg2">
                  <a:lumMod val="75000"/>
                </a:schemeClr>
              </a:gs>
              <a:gs pos="35000">
                <a:schemeClr val="bg2">
                  <a:lumMod val="90000"/>
                </a:schemeClr>
              </a:gs>
              <a:gs pos="100000">
                <a:schemeClr val="bg2"/>
              </a:gs>
            </a:gsLst>
          </a:gra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>
              <a:spcBef>
                <a:spcPts val="600"/>
              </a:spcBef>
              <a:spcAft>
                <a:spcPts val="1800"/>
              </a:spcAft>
              <a:defRPr/>
            </a:pP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Características do Sistema AUDI</a:t>
            </a:r>
          </a:p>
        </p:txBody>
      </p:sp>
      <p:sp>
        <p:nvSpPr>
          <p:cNvPr id="8" name="Retângulo 7"/>
          <p:cNvSpPr/>
          <p:nvPr/>
        </p:nvSpPr>
        <p:spPr>
          <a:xfrm>
            <a:off x="395536" y="2276872"/>
            <a:ext cx="8424936" cy="432048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cs typeface="Arial" pitchFamily="34" charset="0"/>
              </a:rPr>
              <a:t>Gera o Relatório de Auditoria obedecendo a um padrão: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pt-BR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cs typeface="Arial" pitchFamily="34" charset="0"/>
                <a:sym typeface="Wingdings" pitchFamily="2" charset="2"/>
              </a:rPr>
              <a:t>Pré-textos; Corpo (núcleo central); Pós-texto.</a:t>
            </a:r>
          </a:p>
          <a:p>
            <a:pPr marL="800100" lvl="1" indent="-342900"/>
            <a:endParaRPr lang="pt-BR" b="1" dirty="0">
              <a:ln w="1905">
                <a:solidFill>
                  <a:schemeClr val="accent1">
                    <a:lumMod val="50000"/>
                  </a:schemeClr>
                </a:solidFill>
              </a:ln>
              <a:solidFill>
                <a:schemeClr val="tx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j-lt"/>
              <a:cs typeface="Arial" pitchFamily="34" charset="0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cs typeface="Arial" pitchFamily="34" charset="0"/>
              </a:rPr>
              <a:t>Cria um Banco de Dados de auditorias, proporcionando: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pt-BR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cs typeface="Arial" pitchFamily="34" charset="0"/>
                <a:sym typeface="Wingdings" pitchFamily="2" charset="2"/>
              </a:rPr>
              <a:t>Consultas a auditorias já realizadas (Matriz de Planejamento,…);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pt-BR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cs typeface="Arial" pitchFamily="34" charset="0"/>
                <a:sym typeface="Wingdings" pitchFamily="2" charset="2"/>
              </a:rPr>
              <a:t>Uso de recursos bem sucedidos já utilizados em auditorias anteriores.</a:t>
            </a:r>
          </a:p>
          <a:p>
            <a:pPr marL="800100" lvl="1" indent="-342900"/>
            <a:endParaRPr lang="pt-BR" b="1" dirty="0">
              <a:ln w="1905">
                <a:solidFill>
                  <a:schemeClr val="accent1">
                    <a:lumMod val="50000"/>
                  </a:schemeClr>
                </a:solidFill>
              </a:ln>
              <a:solidFill>
                <a:schemeClr val="tx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j-lt"/>
              <a:cs typeface="Arial" pitchFamily="34" charset="0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cs typeface="Arial" pitchFamily="34" charset="0"/>
              </a:rPr>
              <a:t>Cria o Repositório de Auditoria;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pt-BR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cs typeface="Arial" pitchFamily="34" charset="0"/>
                <a:sym typeface="Wingdings" pitchFamily="2" charset="2"/>
              </a:rPr>
              <a:t>A desenvolver (Versão 4.0);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pt-BR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cs typeface="Arial" pitchFamily="34" charset="0"/>
                <a:sym typeface="Wingdings" pitchFamily="2" charset="2"/>
              </a:rPr>
              <a:t>Biblioteca de Matrizes de Planejamento.</a:t>
            </a:r>
          </a:p>
          <a:p>
            <a:pPr marL="800100" lvl="1" indent="-342900"/>
            <a:endParaRPr lang="pt-BR" b="1" dirty="0">
              <a:ln w="1905">
                <a:solidFill>
                  <a:schemeClr val="accent1">
                    <a:lumMod val="50000"/>
                  </a:schemeClr>
                </a:solidFill>
              </a:ln>
              <a:solidFill>
                <a:schemeClr val="tx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j-lt"/>
              <a:cs typeface="Arial" pitchFamily="34" charset="0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cs typeface="Arial" pitchFamily="34" charset="0"/>
              </a:rPr>
              <a:t>Desenvolvido integralmente em ambiente WEB.</a:t>
            </a:r>
          </a:p>
        </p:txBody>
      </p:sp>
    </p:spTree>
    <p:extLst>
      <p:ext uri="{BB962C8B-B14F-4D97-AF65-F5344CB8AC3E}">
        <p14:creationId xmlns:p14="http://schemas.microsoft.com/office/powerpoint/2010/main" val="137753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  <a:alpha val="9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4"/>
          <p:cNvSpPr>
            <a:spLocks noGrp="1"/>
          </p:cNvSpPr>
          <p:nvPr>
            <p:ph type="ctrTitle"/>
          </p:nvPr>
        </p:nvSpPr>
        <p:spPr>
          <a:xfrm>
            <a:off x="107504" y="0"/>
            <a:ext cx="9036495" cy="620688"/>
          </a:xfrm>
          <a:prstGeom prst="rect">
            <a:avLst/>
          </a:prstGeom>
          <a:gradFill>
            <a:gsLst>
              <a:gs pos="0">
                <a:schemeClr val="bg2">
                  <a:lumMod val="75000"/>
                </a:schemeClr>
              </a:gs>
              <a:gs pos="35000">
                <a:schemeClr val="bg2">
                  <a:lumMod val="90000"/>
                </a:schemeClr>
              </a:gs>
              <a:gs pos="100000">
                <a:schemeClr val="bg2"/>
              </a:gs>
            </a:gsLst>
          </a:gra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1800"/>
              </a:spcAft>
              <a:defRPr/>
            </a:pP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cs typeface="Arial" pitchFamily="34" charset="0"/>
              </a:rPr>
              <a:t>Ferramenta para Auditorias</a:t>
            </a:r>
            <a:b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cs typeface="Arial" pitchFamily="34" charset="0"/>
              </a:rPr>
            </a:b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cs typeface="Arial" pitchFamily="34" charset="0"/>
              </a:rPr>
              <a:t>SISTEMA AUDI</a:t>
            </a:r>
          </a:p>
        </p:txBody>
      </p:sp>
      <p:sp>
        <p:nvSpPr>
          <p:cNvPr id="12" name="Retângulo 11"/>
          <p:cNvSpPr/>
          <p:nvPr/>
        </p:nvSpPr>
        <p:spPr>
          <a:xfrm>
            <a:off x="2411760" y="1484784"/>
            <a:ext cx="4286280" cy="432048"/>
          </a:xfrm>
          <a:prstGeom prst="rect">
            <a:avLst/>
          </a:prstGeom>
          <a:gradFill>
            <a:gsLst>
              <a:gs pos="0">
                <a:schemeClr val="bg2">
                  <a:lumMod val="75000"/>
                </a:schemeClr>
              </a:gs>
              <a:gs pos="35000">
                <a:schemeClr val="bg2">
                  <a:lumMod val="90000"/>
                </a:schemeClr>
              </a:gs>
              <a:gs pos="100000">
                <a:schemeClr val="bg2"/>
              </a:gs>
            </a:gsLst>
          </a:gra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>
              <a:spcBef>
                <a:spcPts val="600"/>
              </a:spcBef>
              <a:spcAft>
                <a:spcPts val="1800"/>
              </a:spcAft>
              <a:defRPr/>
            </a:pP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Abrangência Atual (Versão 1.0)</a:t>
            </a: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76" y="2165979"/>
            <a:ext cx="8909119" cy="4503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9934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  <a:alpha val="9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4"/>
          <p:cNvSpPr>
            <a:spLocks noGrp="1"/>
          </p:cNvSpPr>
          <p:nvPr>
            <p:ph type="ctrTitle"/>
          </p:nvPr>
        </p:nvSpPr>
        <p:spPr>
          <a:xfrm>
            <a:off x="107504" y="0"/>
            <a:ext cx="9036495" cy="620688"/>
          </a:xfrm>
          <a:prstGeom prst="rect">
            <a:avLst/>
          </a:prstGeom>
          <a:gradFill>
            <a:gsLst>
              <a:gs pos="0">
                <a:schemeClr val="bg2">
                  <a:lumMod val="75000"/>
                </a:schemeClr>
              </a:gs>
              <a:gs pos="35000">
                <a:schemeClr val="bg2">
                  <a:lumMod val="90000"/>
                </a:schemeClr>
              </a:gs>
              <a:gs pos="100000">
                <a:schemeClr val="bg2"/>
              </a:gs>
            </a:gsLst>
          </a:gra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spcBef>
                <a:spcPts val="600"/>
              </a:spcBef>
              <a:spcAft>
                <a:spcPts val="1800"/>
              </a:spcAft>
              <a:defRPr/>
            </a:pP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cs typeface="Arial" pitchFamily="34" charset="0"/>
              </a:rPr>
              <a:t>Reflexão</a:t>
            </a:r>
          </a:p>
        </p:txBody>
      </p:sp>
      <p:sp>
        <p:nvSpPr>
          <p:cNvPr id="2" name="Retângulo 1"/>
          <p:cNvSpPr/>
          <p:nvPr/>
        </p:nvSpPr>
        <p:spPr>
          <a:xfrm>
            <a:off x="251520" y="1700808"/>
            <a:ext cx="871296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pt-BR" u="sng" dirty="0">
              <a:solidFill>
                <a:srgbClr val="002060"/>
              </a:solidFill>
            </a:endParaRPr>
          </a:p>
          <a:p>
            <a:r>
              <a:rPr lang="pt-BR" sz="2400" b="1" dirty="0"/>
              <a:t>“A persistência é o caminho do êxito.”</a:t>
            </a:r>
            <a:r>
              <a:rPr lang="pt-BR" dirty="0"/>
              <a:t> </a:t>
            </a:r>
          </a:p>
          <a:p>
            <a:r>
              <a:rPr lang="pt-BR" dirty="0"/>
              <a:t>- Charles Chaplin</a:t>
            </a:r>
          </a:p>
          <a:p>
            <a:endParaRPr lang="pt-BR" dirty="0"/>
          </a:p>
          <a:p>
            <a:endParaRPr lang="pt-BR" dirty="0"/>
          </a:p>
          <a:p>
            <a:endParaRPr lang="pt-BR" dirty="0"/>
          </a:p>
          <a:p>
            <a:r>
              <a:rPr lang="pt-BR" sz="2400" b="1" dirty="0"/>
              <a:t>“Faça o seu melhor, na condição que você tem, enquanto você não tem condições melhores, para fazer melhor ainda</a:t>
            </a:r>
            <a:r>
              <a:rPr lang="pt-BR" sz="2400" dirty="0"/>
              <a:t>!”</a:t>
            </a:r>
          </a:p>
          <a:p>
            <a:r>
              <a:rPr lang="pt-BR" dirty="0"/>
              <a:t>- Mario Sérgio </a:t>
            </a:r>
            <a:r>
              <a:rPr lang="pt-BR" dirty="0" err="1"/>
              <a:t>Cortella</a:t>
            </a:r>
            <a:endParaRPr lang="pt-BR" dirty="0"/>
          </a:p>
          <a:p>
            <a:br>
              <a:rPr lang="pt-BR" dirty="0"/>
            </a:br>
            <a:r>
              <a:rPr lang="pt-BR" dirty="0"/>
              <a:t> </a:t>
            </a:r>
          </a:p>
          <a:p>
            <a:endParaRPr lang="pt-BR" u="sng" dirty="0">
              <a:solidFill>
                <a:srgbClr val="002060"/>
              </a:solidFill>
            </a:endParaRPr>
          </a:p>
          <a:p>
            <a:endParaRPr lang="pt-BR" b="1" dirty="0"/>
          </a:p>
          <a:p>
            <a:endParaRPr lang="pt-BR" dirty="0"/>
          </a:p>
          <a:p>
            <a:endParaRPr lang="pt-BR" u="sng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7720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  <a:alpha val="9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4"/>
          <p:cNvSpPr>
            <a:spLocks noGrp="1"/>
          </p:cNvSpPr>
          <p:nvPr>
            <p:ph type="ctrTitle"/>
          </p:nvPr>
        </p:nvSpPr>
        <p:spPr>
          <a:xfrm>
            <a:off x="539553" y="1759796"/>
            <a:ext cx="7992888" cy="620688"/>
          </a:xfrm>
          <a:prstGeom prst="rect">
            <a:avLst/>
          </a:prstGeom>
          <a:gradFill>
            <a:gsLst>
              <a:gs pos="0">
                <a:schemeClr val="bg2">
                  <a:lumMod val="75000"/>
                </a:schemeClr>
              </a:gs>
              <a:gs pos="35000">
                <a:schemeClr val="bg2">
                  <a:lumMod val="90000"/>
                </a:schemeClr>
              </a:gs>
              <a:gs pos="100000">
                <a:schemeClr val="bg2"/>
              </a:gs>
            </a:gsLst>
          </a:gra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spcBef>
                <a:spcPts val="600"/>
              </a:spcBef>
              <a:spcAft>
                <a:spcPts val="1800"/>
              </a:spcAft>
              <a:defRPr/>
            </a:pPr>
            <a:r>
              <a:rPr lang="pt-BR" sz="2400" b="1" dirty="0">
                <a:ln w="190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cs typeface="Arial" pitchFamily="34" charset="0"/>
              </a:rPr>
              <a:t>MUITO OBRIGADA!</a:t>
            </a:r>
          </a:p>
        </p:txBody>
      </p:sp>
      <p:sp>
        <p:nvSpPr>
          <p:cNvPr id="3" name="Retângulo 2"/>
          <p:cNvSpPr/>
          <p:nvPr/>
        </p:nvSpPr>
        <p:spPr>
          <a:xfrm>
            <a:off x="2286000" y="2967335"/>
            <a:ext cx="4572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pt-BR" altLang="pt-BR" b="1" dirty="0"/>
              <a:t>Débora Gomes</a:t>
            </a:r>
          </a:p>
          <a:p>
            <a:pPr algn="ctr"/>
            <a:r>
              <a:rPr lang="pt-BR" altLang="pt-BR" dirty="0"/>
              <a:t>Secretária de Controle Interno do TJ/PA</a:t>
            </a:r>
          </a:p>
          <a:p>
            <a:pPr algn="ctr"/>
            <a:r>
              <a:rPr lang="pt-BR" altLang="pt-BR" dirty="0">
                <a:hlinkClick r:id="rId2"/>
              </a:rPr>
              <a:t>debora.gomes@tjpa.jus.br</a:t>
            </a:r>
            <a:endParaRPr lang="pt-BR" altLang="pt-BR" dirty="0"/>
          </a:p>
          <a:p>
            <a:pPr algn="ctr"/>
            <a:r>
              <a:rPr lang="pt-BR" altLang="pt-BR" dirty="0"/>
              <a:t>(91) 3205-3140</a:t>
            </a:r>
          </a:p>
          <a:p>
            <a:pPr algn="ctr"/>
            <a:endParaRPr lang="pt-BR" altLang="pt-BR" dirty="0"/>
          </a:p>
          <a:p>
            <a:pPr algn="ctr"/>
            <a:endParaRPr lang="pt-BR" altLang="pt-BR" dirty="0"/>
          </a:p>
          <a:p>
            <a:pPr algn="ctr"/>
            <a:endParaRPr lang="pt-BR" altLang="pt-BR" dirty="0"/>
          </a:p>
          <a:p>
            <a:pPr algn="ctr"/>
            <a:r>
              <a:rPr lang="pt-BR" altLang="pt-BR" dirty="0"/>
              <a:t>Santarém/PA</a:t>
            </a:r>
          </a:p>
          <a:p>
            <a:pPr algn="ctr"/>
            <a:r>
              <a:rPr lang="pt-BR" altLang="pt-BR" dirty="0"/>
              <a:t>Agosto/2017</a:t>
            </a:r>
          </a:p>
        </p:txBody>
      </p:sp>
    </p:spTree>
    <p:extLst>
      <p:ext uri="{BB962C8B-B14F-4D97-AF65-F5344CB8AC3E}">
        <p14:creationId xmlns:p14="http://schemas.microsoft.com/office/powerpoint/2010/main" val="3704961563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768</TotalTime>
  <Words>755</Words>
  <Application>Microsoft Office PowerPoint</Application>
  <PresentationFormat>Apresentação na tela (4:3)</PresentationFormat>
  <Paragraphs>108</Paragraphs>
  <Slides>17</Slides>
  <Notes>0</Notes>
  <HiddenSlides>0</HiddenSlides>
  <MMClips>0</MMClips>
  <ScaleCrop>false</ScaleCrop>
  <HeadingPairs>
    <vt:vector size="6" baseType="variant">
      <vt:variant>
        <vt:lpstr>Fontes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17</vt:i4>
      </vt:variant>
    </vt:vector>
  </HeadingPairs>
  <TitlesOfParts>
    <vt:vector size="22" baseType="lpstr">
      <vt:lpstr>Arial</vt:lpstr>
      <vt:lpstr>Calibri</vt:lpstr>
      <vt:lpstr>Times New Roman</vt:lpstr>
      <vt:lpstr>Wingdings</vt:lpstr>
      <vt:lpstr>Tema do Office</vt:lpstr>
      <vt:lpstr> CONTROLE INTERNO </vt:lpstr>
      <vt:lpstr>Sistemas de Controle</vt:lpstr>
      <vt:lpstr>Controle Interno</vt:lpstr>
      <vt:lpstr>Controle Interno</vt:lpstr>
      <vt:lpstr>Mecanismos de Controle</vt:lpstr>
      <vt:lpstr>POR ONDE COMEÇAR?</vt:lpstr>
      <vt:lpstr>Aspectos Chave de Controle Interno</vt:lpstr>
      <vt:lpstr>Fluxo de Trabalho/ Rotinas</vt:lpstr>
      <vt:lpstr>Sugestões</vt:lpstr>
      <vt:lpstr>Sugestões</vt:lpstr>
      <vt:lpstr>Apresentação do PowerPoint</vt:lpstr>
      <vt:lpstr>O Modelo das Três Linhas de Defesa</vt:lpstr>
      <vt:lpstr>Atividades de Auditoria</vt:lpstr>
      <vt:lpstr>Ferramenta para Auditorias SISTEMA AUDI</vt:lpstr>
      <vt:lpstr>Ferramenta para Auditorias SISTEMA AUDI</vt:lpstr>
      <vt:lpstr>Reflexão</vt:lpstr>
      <vt:lpstr>MUITO OBRIGADA!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Paola Albuquerque</dc:creator>
  <cp:lastModifiedBy>Paola Cals</cp:lastModifiedBy>
  <cp:revision>40</cp:revision>
  <dcterms:created xsi:type="dcterms:W3CDTF">2017-01-31T14:04:54Z</dcterms:created>
  <dcterms:modified xsi:type="dcterms:W3CDTF">2017-08-04T15:50:42Z</dcterms:modified>
</cp:coreProperties>
</file>